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2803763" cy="32075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03" userDrawn="1">
          <p15:clr>
            <a:srgbClr val="A4A3A4"/>
          </p15:clr>
        </p15:guide>
        <p15:guide id="2" pos="134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Karellis" initials="AK" lastIdx="1" clrIdx="0">
    <p:extLst>
      <p:ext uri="{19B8F6BF-5375-455C-9EA6-DF929625EA0E}">
        <p15:presenceInfo xmlns:p15="http://schemas.microsoft.com/office/powerpoint/2012/main" userId="S::angeliki.karellis@mail.mcgill.ca::05f98cd1-43c3-401c-9b8b-843ae9d071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300"/>
    <a:srgbClr val="4372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53"/>
    <p:restoredTop sz="95084"/>
  </p:normalViewPr>
  <p:slideViewPr>
    <p:cSldViewPr snapToGrid="0" snapToObjects="1">
      <p:cViewPr>
        <p:scale>
          <a:sx n="60" d="100"/>
          <a:sy n="60" d="100"/>
        </p:scale>
        <p:origin x="-6392" y="-2400"/>
      </p:cViewPr>
      <p:guideLst>
        <p:guide orient="horz" pos="10103"/>
        <p:guide pos="134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919F6-1094-CD48-BDF0-DE7E4F4B8324}" type="datetimeFigureOut">
              <a:rPr lang="en-US" smtClean="0"/>
              <a:t>6/23/20</a:t>
            </a:fld>
            <a:endParaRPr lang="en-US"/>
          </a:p>
        </p:txBody>
      </p:sp>
      <p:sp>
        <p:nvSpPr>
          <p:cNvPr id="4" name="Slide Image Placeholder 3"/>
          <p:cNvSpPr>
            <a:spLocks noGrp="1" noRot="1" noChangeAspect="1"/>
          </p:cNvSpPr>
          <p:nvPr>
            <p:ph type="sldImg" idx="2"/>
          </p:nvPr>
        </p:nvSpPr>
        <p:spPr>
          <a:xfrm>
            <a:off x="1370013" y="1143000"/>
            <a:ext cx="41179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3DFBCA-2602-CA49-AFEA-0AC95CDC05B7}" type="slidenum">
              <a:rPr lang="en-US" smtClean="0"/>
              <a:t>‹#›</a:t>
            </a:fld>
            <a:endParaRPr lang="en-US"/>
          </a:p>
        </p:txBody>
      </p:sp>
    </p:spTree>
    <p:extLst>
      <p:ext uri="{BB962C8B-B14F-4D97-AF65-F5344CB8AC3E}">
        <p14:creationId xmlns:p14="http://schemas.microsoft.com/office/powerpoint/2010/main" val="3825693"/>
      </p:ext>
    </p:extLst>
  </p:cSld>
  <p:clrMap bg1="lt1" tx1="dk1" bg2="lt2" tx2="dk2" accent1="accent1" accent2="accent2" accent3="accent3" accent4="accent4" accent5="accent5" accent6="accent6" hlink="hlink" folHlink="folHlink"/>
  <p:notesStyle>
    <a:lvl1pPr marL="0" algn="l" defTabSz="3594141" rtl="0" eaLnBrk="1" latinLnBrk="0" hangingPunct="1">
      <a:defRPr sz="4717" kern="1200">
        <a:solidFill>
          <a:schemeClr val="tx1"/>
        </a:solidFill>
        <a:latin typeface="+mn-lt"/>
        <a:ea typeface="+mn-ea"/>
        <a:cs typeface="+mn-cs"/>
      </a:defRPr>
    </a:lvl1pPr>
    <a:lvl2pPr marL="1797070" algn="l" defTabSz="3594141" rtl="0" eaLnBrk="1" latinLnBrk="0" hangingPunct="1">
      <a:defRPr sz="4717" kern="1200">
        <a:solidFill>
          <a:schemeClr val="tx1"/>
        </a:solidFill>
        <a:latin typeface="+mn-lt"/>
        <a:ea typeface="+mn-ea"/>
        <a:cs typeface="+mn-cs"/>
      </a:defRPr>
    </a:lvl2pPr>
    <a:lvl3pPr marL="3594141" algn="l" defTabSz="3594141" rtl="0" eaLnBrk="1" latinLnBrk="0" hangingPunct="1">
      <a:defRPr sz="4717" kern="1200">
        <a:solidFill>
          <a:schemeClr val="tx1"/>
        </a:solidFill>
        <a:latin typeface="+mn-lt"/>
        <a:ea typeface="+mn-ea"/>
        <a:cs typeface="+mn-cs"/>
      </a:defRPr>
    </a:lvl3pPr>
    <a:lvl4pPr marL="5391211" algn="l" defTabSz="3594141" rtl="0" eaLnBrk="1" latinLnBrk="0" hangingPunct="1">
      <a:defRPr sz="4717" kern="1200">
        <a:solidFill>
          <a:schemeClr val="tx1"/>
        </a:solidFill>
        <a:latin typeface="+mn-lt"/>
        <a:ea typeface="+mn-ea"/>
        <a:cs typeface="+mn-cs"/>
      </a:defRPr>
    </a:lvl4pPr>
    <a:lvl5pPr marL="7188281" algn="l" defTabSz="3594141" rtl="0" eaLnBrk="1" latinLnBrk="0" hangingPunct="1">
      <a:defRPr sz="4717" kern="1200">
        <a:solidFill>
          <a:schemeClr val="tx1"/>
        </a:solidFill>
        <a:latin typeface="+mn-lt"/>
        <a:ea typeface="+mn-ea"/>
        <a:cs typeface="+mn-cs"/>
      </a:defRPr>
    </a:lvl5pPr>
    <a:lvl6pPr marL="8985352" algn="l" defTabSz="3594141" rtl="0" eaLnBrk="1" latinLnBrk="0" hangingPunct="1">
      <a:defRPr sz="4717" kern="1200">
        <a:solidFill>
          <a:schemeClr val="tx1"/>
        </a:solidFill>
        <a:latin typeface="+mn-lt"/>
        <a:ea typeface="+mn-ea"/>
        <a:cs typeface="+mn-cs"/>
      </a:defRPr>
    </a:lvl6pPr>
    <a:lvl7pPr marL="10782422" algn="l" defTabSz="3594141" rtl="0" eaLnBrk="1" latinLnBrk="0" hangingPunct="1">
      <a:defRPr sz="4717" kern="1200">
        <a:solidFill>
          <a:schemeClr val="tx1"/>
        </a:solidFill>
        <a:latin typeface="+mn-lt"/>
        <a:ea typeface="+mn-ea"/>
        <a:cs typeface="+mn-cs"/>
      </a:defRPr>
    </a:lvl7pPr>
    <a:lvl8pPr marL="12579492" algn="l" defTabSz="3594141" rtl="0" eaLnBrk="1" latinLnBrk="0" hangingPunct="1">
      <a:defRPr sz="4717" kern="1200">
        <a:solidFill>
          <a:schemeClr val="tx1"/>
        </a:solidFill>
        <a:latin typeface="+mn-lt"/>
        <a:ea typeface="+mn-ea"/>
        <a:cs typeface="+mn-cs"/>
      </a:defRPr>
    </a:lvl8pPr>
    <a:lvl9pPr marL="14376563" algn="l" defTabSz="3594141" rtl="0" eaLnBrk="1" latinLnBrk="0" hangingPunct="1">
      <a:defRPr sz="47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3DFBCA-2602-CA49-AFEA-0AC95CDC05B7}" type="slidenum">
              <a:rPr lang="en-US" smtClean="0"/>
              <a:t>1</a:t>
            </a:fld>
            <a:endParaRPr lang="en-US"/>
          </a:p>
        </p:txBody>
      </p:sp>
    </p:spTree>
    <p:extLst>
      <p:ext uri="{BB962C8B-B14F-4D97-AF65-F5344CB8AC3E}">
        <p14:creationId xmlns:p14="http://schemas.microsoft.com/office/powerpoint/2010/main" val="982386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5249386"/>
            <a:ext cx="36383199" cy="11167004"/>
          </a:xfrm>
        </p:spPr>
        <p:txBody>
          <a:bodyPr anchor="b"/>
          <a:lstStyle>
            <a:lvl1pPr algn="ctr">
              <a:defRPr sz="28063"/>
            </a:lvl1pPr>
          </a:lstStyle>
          <a:p>
            <a:r>
              <a:rPr lang="en-US"/>
              <a:t>Click to edit Master title style</a:t>
            </a:r>
            <a:endParaRPr lang="en-US" dirty="0"/>
          </a:p>
        </p:txBody>
      </p:sp>
      <p:sp>
        <p:nvSpPr>
          <p:cNvPr id="3" name="Subtitle 2"/>
          <p:cNvSpPr>
            <a:spLocks noGrp="1"/>
          </p:cNvSpPr>
          <p:nvPr>
            <p:ph type="subTitle" idx="1"/>
          </p:nvPr>
        </p:nvSpPr>
        <p:spPr>
          <a:xfrm>
            <a:off x="5350471" y="16847032"/>
            <a:ext cx="32102822" cy="7744137"/>
          </a:xfrm>
        </p:spPr>
        <p:txBody>
          <a:bodyPr/>
          <a:lstStyle>
            <a:lvl1pPr marL="0" indent="0" algn="ctr">
              <a:buNone/>
              <a:defRPr sz="11225"/>
            </a:lvl1pPr>
            <a:lvl2pPr marL="2138370" indent="0" algn="ctr">
              <a:buNone/>
              <a:defRPr sz="9354"/>
            </a:lvl2pPr>
            <a:lvl3pPr marL="4276740" indent="0" algn="ctr">
              <a:buNone/>
              <a:defRPr sz="8419"/>
            </a:lvl3pPr>
            <a:lvl4pPr marL="6415110" indent="0" algn="ctr">
              <a:buNone/>
              <a:defRPr sz="7483"/>
            </a:lvl4pPr>
            <a:lvl5pPr marL="8553480" indent="0" algn="ctr">
              <a:buNone/>
              <a:defRPr sz="7483"/>
            </a:lvl5pPr>
            <a:lvl6pPr marL="10691851" indent="0" algn="ctr">
              <a:buNone/>
              <a:defRPr sz="7483"/>
            </a:lvl6pPr>
            <a:lvl7pPr marL="12830221" indent="0" algn="ctr">
              <a:buNone/>
              <a:defRPr sz="7483"/>
            </a:lvl7pPr>
            <a:lvl8pPr marL="14968591" indent="0" algn="ctr">
              <a:buNone/>
              <a:defRPr sz="7483"/>
            </a:lvl8pPr>
            <a:lvl9pPr marL="17106961" indent="0" algn="ctr">
              <a:buNone/>
              <a:defRPr sz="748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086307-A56E-A648-BC75-659D8FC90DAE}" type="datetimeFigureOut">
              <a:rPr lang="en-US" smtClean="0"/>
              <a:t>6/23/20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400777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86307-A56E-A648-BC75-659D8FC90DAE}" type="datetimeFigureOut">
              <a:rPr lang="en-US" smtClean="0"/>
              <a:t>6/23/20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164560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707720"/>
            <a:ext cx="9229561" cy="2718245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707720"/>
            <a:ext cx="27153637" cy="27182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86307-A56E-A648-BC75-659D8FC90DAE}" type="datetimeFigureOut">
              <a:rPr lang="en-US" smtClean="0"/>
              <a:t>6/23/20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7073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086307-A56E-A648-BC75-659D8FC90DAE}" type="datetimeFigureOut">
              <a:rPr lang="en-US" smtClean="0"/>
              <a:t>6/23/20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155120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996594"/>
            <a:ext cx="36918246" cy="13342489"/>
          </a:xfrm>
        </p:spPr>
        <p:txBody>
          <a:bodyPr anchor="b"/>
          <a:lstStyle>
            <a:lvl1pPr>
              <a:defRPr sz="28063"/>
            </a:lvl1pPr>
          </a:lstStyle>
          <a:p>
            <a:r>
              <a:rPr lang="en-US"/>
              <a:t>Click to edit Master title style</a:t>
            </a:r>
            <a:endParaRPr lang="en-US" dirty="0"/>
          </a:p>
        </p:txBody>
      </p:sp>
      <p:sp>
        <p:nvSpPr>
          <p:cNvPr id="3" name="Text Placeholder 2"/>
          <p:cNvSpPr>
            <a:spLocks noGrp="1"/>
          </p:cNvSpPr>
          <p:nvPr>
            <p:ph type="body" idx="1"/>
          </p:nvPr>
        </p:nvSpPr>
        <p:spPr>
          <a:xfrm>
            <a:off x="2920467" y="21465308"/>
            <a:ext cx="36918246" cy="7016500"/>
          </a:xfrm>
        </p:spPr>
        <p:txBody>
          <a:bodyPr/>
          <a:lstStyle>
            <a:lvl1pPr marL="0" indent="0">
              <a:buNone/>
              <a:defRPr sz="11225">
                <a:solidFill>
                  <a:schemeClr val="tx1"/>
                </a:solidFill>
              </a:defRPr>
            </a:lvl1pPr>
            <a:lvl2pPr marL="2138370" indent="0">
              <a:buNone/>
              <a:defRPr sz="9354">
                <a:solidFill>
                  <a:schemeClr val="tx1">
                    <a:tint val="75000"/>
                  </a:schemeClr>
                </a:solidFill>
              </a:defRPr>
            </a:lvl2pPr>
            <a:lvl3pPr marL="4276740" indent="0">
              <a:buNone/>
              <a:defRPr sz="8419">
                <a:solidFill>
                  <a:schemeClr val="tx1">
                    <a:tint val="75000"/>
                  </a:schemeClr>
                </a:solidFill>
              </a:defRPr>
            </a:lvl3pPr>
            <a:lvl4pPr marL="6415110" indent="0">
              <a:buNone/>
              <a:defRPr sz="7483">
                <a:solidFill>
                  <a:schemeClr val="tx1">
                    <a:tint val="75000"/>
                  </a:schemeClr>
                </a:solidFill>
              </a:defRPr>
            </a:lvl4pPr>
            <a:lvl5pPr marL="8553480" indent="0">
              <a:buNone/>
              <a:defRPr sz="7483">
                <a:solidFill>
                  <a:schemeClr val="tx1">
                    <a:tint val="75000"/>
                  </a:schemeClr>
                </a:solidFill>
              </a:defRPr>
            </a:lvl5pPr>
            <a:lvl6pPr marL="10691851" indent="0">
              <a:buNone/>
              <a:defRPr sz="7483">
                <a:solidFill>
                  <a:schemeClr val="tx1">
                    <a:tint val="75000"/>
                  </a:schemeClr>
                </a:solidFill>
              </a:defRPr>
            </a:lvl6pPr>
            <a:lvl7pPr marL="12830221" indent="0">
              <a:buNone/>
              <a:defRPr sz="7483">
                <a:solidFill>
                  <a:schemeClr val="tx1">
                    <a:tint val="75000"/>
                  </a:schemeClr>
                </a:solidFill>
              </a:defRPr>
            </a:lvl7pPr>
            <a:lvl8pPr marL="14968591" indent="0">
              <a:buNone/>
              <a:defRPr sz="7483">
                <a:solidFill>
                  <a:schemeClr val="tx1">
                    <a:tint val="75000"/>
                  </a:schemeClr>
                </a:solidFill>
              </a:defRPr>
            </a:lvl8pPr>
            <a:lvl9pPr marL="17106961" indent="0">
              <a:buNone/>
              <a:defRPr sz="748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086307-A56E-A648-BC75-659D8FC90DAE}" type="datetimeFigureOut">
              <a:rPr lang="en-US" smtClean="0"/>
              <a:t>6/23/20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15893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538600"/>
            <a:ext cx="18191599" cy="203515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538600"/>
            <a:ext cx="18191599" cy="203515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086307-A56E-A648-BC75-659D8FC90DAE}" type="datetimeFigureOut">
              <a:rPr lang="en-US" smtClean="0"/>
              <a:t>6/23/20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10590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707727"/>
            <a:ext cx="36918246" cy="61997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862940"/>
            <a:ext cx="18107995" cy="3853505"/>
          </a:xfrm>
        </p:spPr>
        <p:txBody>
          <a:bodyPr anchor="b"/>
          <a:lstStyle>
            <a:lvl1pPr marL="0" indent="0">
              <a:buNone/>
              <a:defRPr sz="11225" b="1"/>
            </a:lvl1pPr>
            <a:lvl2pPr marL="2138370" indent="0">
              <a:buNone/>
              <a:defRPr sz="9354" b="1"/>
            </a:lvl2pPr>
            <a:lvl3pPr marL="4276740" indent="0">
              <a:buNone/>
              <a:defRPr sz="8419" b="1"/>
            </a:lvl3pPr>
            <a:lvl4pPr marL="6415110" indent="0">
              <a:buNone/>
              <a:defRPr sz="7483" b="1"/>
            </a:lvl4pPr>
            <a:lvl5pPr marL="8553480" indent="0">
              <a:buNone/>
              <a:defRPr sz="7483" b="1"/>
            </a:lvl5pPr>
            <a:lvl6pPr marL="10691851" indent="0">
              <a:buNone/>
              <a:defRPr sz="7483" b="1"/>
            </a:lvl6pPr>
            <a:lvl7pPr marL="12830221" indent="0">
              <a:buNone/>
              <a:defRPr sz="7483" b="1"/>
            </a:lvl7pPr>
            <a:lvl8pPr marL="14968591" indent="0">
              <a:buNone/>
              <a:defRPr sz="7483" b="1"/>
            </a:lvl8pPr>
            <a:lvl9pPr marL="17106961" indent="0">
              <a:buNone/>
              <a:defRPr sz="7483" b="1"/>
            </a:lvl9pPr>
          </a:lstStyle>
          <a:p>
            <a:pPr lvl="0"/>
            <a:r>
              <a:rPr lang="en-US"/>
              <a:t>Click to edit Master text styles</a:t>
            </a:r>
          </a:p>
        </p:txBody>
      </p:sp>
      <p:sp>
        <p:nvSpPr>
          <p:cNvPr id="4" name="Content Placeholder 3"/>
          <p:cNvSpPr>
            <a:spLocks noGrp="1"/>
          </p:cNvSpPr>
          <p:nvPr>
            <p:ph sz="half" idx="2"/>
          </p:nvPr>
        </p:nvSpPr>
        <p:spPr>
          <a:xfrm>
            <a:off x="2948339" y="11716445"/>
            <a:ext cx="18107995" cy="17233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862940"/>
            <a:ext cx="18197174" cy="3853505"/>
          </a:xfrm>
        </p:spPr>
        <p:txBody>
          <a:bodyPr anchor="b"/>
          <a:lstStyle>
            <a:lvl1pPr marL="0" indent="0">
              <a:buNone/>
              <a:defRPr sz="11225" b="1"/>
            </a:lvl1pPr>
            <a:lvl2pPr marL="2138370" indent="0">
              <a:buNone/>
              <a:defRPr sz="9354" b="1"/>
            </a:lvl2pPr>
            <a:lvl3pPr marL="4276740" indent="0">
              <a:buNone/>
              <a:defRPr sz="8419" b="1"/>
            </a:lvl3pPr>
            <a:lvl4pPr marL="6415110" indent="0">
              <a:buNone/>
              <a:defRPr sz="7483" b="1"/>
            </a:lvl4pPr>
            <a:lvl5pPr marL="8553480" indent="0">
              <a:buNone/>
              <a:defRPr sz="7483" b="1"/>
            </a:lvl5pPr>
            <a:lvl6pPr marL="10691851" indent="0">
              <a:buNone/>
              <a:defRPr sz="7483" b="1"/>
            </a:lvl6pPr>
            <a:lvl7pPr marL="12830221" indent="0">
              <a:buNone/>
              <a:defRPr sz="7483" b="1"/>
            </a:lvl7pPr>
            <a:lvl8pPr marL="14968591" indent="0">
              <a:buNone/>
              <a:defRPr sz="7483" b="1"/>
            </a:lvl8pPr>
            <a:lvl9pPr marL="17106961" indent="0">
              <a:buNone/>
              <a:defRPr sz="7483" b="1"/>
            </a:lvl9pPr>
          </a:lstStyle>
          <a:p>
            <a:pPr lvl="0"/>
            <a:r>
              <a:rPr lang="en-US"/>
              <a:t>Click to edit Master text styles</a:t>
            </a:r>
          </a:p>
        </p:txBody>
      </p:sp>
      <p:sp>
        <p:nvSpPr>
          <p:cNvPr id="6" name="Content Placeholder 5"/>
          <p:cNvSpPr>
            <a:spLocks noGrp="1"/>
          </p:cNvSpPr>
          <p:nvPr>
            <p:ph sz="quarter" idx="4"/>
          </p:nvPr>
        </p:nvSpPr>
        <p:spPr>
          <a:xfrm>
            <a:off x="21669408" y="11716445"/>
            <a:ext cx="18197174" cy="17233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086307-A56E-A648-BC75-659D8FC90DAE}" type="datetimeFigureOut">
              <a:rPr lang="en-US" smtClean="0"/>
              <a:t>6/23/20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2560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086307-A56E-A648-BC75-659D8FC90DAE}" type="datetimeFigureOut">
              <a:rPr lang="en-US" smtClean="0"/>
              <a:t>6/23/20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310268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86307-A56E-A648-BC75-659D8FC90DAE}" type="datetimeFigureOut">
              <a:rPr lang="en-US" smtClean="0"/>
              <a:t>6/23/20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116400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138362"/>
            <a:ext cx="13805328" cy="7484269"/>
          </a:xfrm>
        </p:spPr>
        <p:txBody>
          <a:bodyPr anchor="b"/>
          <a:lstStyle>
            <a:lvl1pPr>
              <a:defRPr sz="14967"/>
            </a:lvl1pPr>
          </a:lstStyle>
          <a:p>
            <a:r>
              <a:rPr lang="en-US"/>
              <a:t>Click to edit Master title style</a:t>
            </a:r>
            <a:endParaRPr lang="en-US" dirty="0"/>
          </a:p>
        </p:txBody>
      </p:sp>
      <p:sp>
        <p:nvSpPr>
          <p:cNvPr id="3" name="Content Placeholder 2"/>
          <p:cNvSpPr>
            <a:spLocks noGrp="1"/>
          </p:cNvSpPr>
          <p:nvPr>
            <p:ph idx="1"/>
          </p:nvPr>
        </p:nvSpPr>
        <p:spPr>
          <a:xfrm>
            <a:off x="18197174" y="4618276"/>
            <a:ext cx="21669405" cy="22794351"/>
          </a:xfrm>
        </p:spPr>
        <p:txBody>
          <a:bodyPr/>
          <a:lstStyle>
            <a:lvl1pPr>
              <a:defRPr sz="14967"/>
            </a:lvl1pPr>
            <a:lvl2pPr>
              <a:defRPr sz="13096"/>
            </a:lvl2pPr>
            <a:lvl3pPr>
              <a:defRPr sz="11225"/>
            </a:lvl3pPr>
            <a:lvl4pPr>
              <a:defRPr sz="9354"/>
            </a:lvl4pPr>
            <a:lvl5pPr>
              <a:defRPr sz="9354"/>
            </a:lvl5pPr>
            <a:lvl6pPr>
              <a:defRPr sz="9354"/>
            </a:lvl6pPr>
            <a:lvl7pPr>
              <a:defRPr sz="9354"/>
            </a:lvl7pPr>
            <a:lvl8pPr>
              <a:defRPr sz="9354"/>
            </a:lvl8pPr>
            <a:lvl9pPr>
              <a:defRPr sz="93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622631"/>
            <a:ext cx="13805328" cy="17827115"/>
          </a:xfrm>
        </p:spPr>
        <p:txBody>
          <a:bodyPr/>
          <a:lstStyle>
            <a:lvl1pPr marL="0" indent="0">
              <a:buNone/>
              <a:defRPr sz="7483"/>
            </a:lvl1pPr>
            <a:lvl2pPr marL="2138370" indent="0">
              <a:buNone/>
              <a:defRPr sz="6548"/>
            </a:lvl2pPr>
            <a:lvl3pPr marL="4276740" indent="0">
              <a:buNone/>
              <a:defRPr sz="5613"/>
            </a:lvl3pPr>
            <a:lvl4pPr marL="6415110" indent="0">
              <a:buNone/>
              <a:defRPr sz="4677"/>
            </a:lvl4pPr>
            <a:lvl5pPr marL="8553480" indent="0">
              <a:buNone/>
              <a:defRPr sz="4677"/>
            </a:lvl5pPr>
            <a:lvl6pPr marL="10691851" indent="0">
              <a:buNone/>
              <a:defRPr sz="4677"/>
            </a:lvl6pPr>
            <a:lvl7pPr marL="12830221" indent="0">
              <a:buNone/>
              <a:defRPr sz="4677"/>
            </a:lvl7pPr>
            <a:lvl8pPr marL="14968591" indent="0">
              <a:buNone/>
              <a:defRPr sz="4677"/>
            </a:lvl8pPr>
            <a:lvl9pPr marL="17106961" indent="0">
              <a:buNone/>
              <a:defRPr sz="4677"/>
            </a:lvl9pPr>
          </a:lstStyle>
          <a:p>
            <a:pPr lvl="0"/>
            <a:r>
              <a:rPr lang="en-US"/>
              <a:t>Click to edit Master text styles</a:t>
            </a:r>
          </a:p>
        </p:txBody>
      </p:sp>
      <p:sp>
        <p:nvSpPr>
          <p:cNvPr id="5" name="Date Placeholder 4"/>
          <p:cNvSpPr>
            <a:spLocks noGrp="1"/>
          </p:cNvSpPr>
          <p:nvPr>
            <p:ph type="dt" sz="half" idx="10"/>
          </p:nvPr>
        </p:nvSpPr>
        <p:spPr/>
        <p:txBody>
          <a:bodyPr/>
          <a:lstStyle/>
          <a:p>
            <a:fld id="{2E086307-A56E-A648-BC75-659D8FC90DAE}" type="datetimeFigureOut">
              <a:rPr lang="en-US" smtClean="0"/>
              <a:t>6/23/20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601162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138362"/>
            <a:ext cx="13805328" cy="7484269"/>
          </a:xfrm>
        </p:spPr>
        <p:txBody>
          <a:bodyPr anchor="b"/>
          <a:lstStyle>
            <a:lvl1pPr>
              <a:defRPr sz="149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618276"/>
            <a:ext cx="21669405" cy="22794351"/>
          </a:xfrm>
        </p:spPr>
        <p:txBody>
          <a:bodyPr anchor="t"/>
          <a:lstStyle>
            <a:lvl1pPr marL="0" indent="0">
              <a:buNone/>
              <a:defRPr sz="14967"/>
            </a:lvl1pPr>
            <a:lvl2pPr marL="2138370" indent="0">
              <a:buNone/>
              <a:defRPr sz="13096"/>
            </a:lvl2pPr>
            <a:lvl3pPr marL="4276740" indent="0">
              <a:buNone/>
              <a:defRPr sz="11225"/>
            </a:lvl3pPr>
            <a:lvl4pPr marL="6415110" indent="0">
              <a:buNone/>
              <a:defRPr sz="9354"/>
            </a:lvl4pPr>
            <a:lvl5pPr marL="8553480" indent="0">
              <a:buNone/>
              <a:defRPr sz="9354"/>
            </a:lvl5pPr>
            <a:lvl6pPr marL="10691851" indent="0">
              <a:buNone/>
              <a:defRPr sz="9354"/>
            </a:lvl6pPr>
            <a:lvl7pPr marL="12830221" indent="0">
              <a:buNone/>
              <a:defRPr sz="9354"/>
            </a:lvl7pPr>
            <a:lvl8pPr marL="14968591" indent="0">
              <a:buNone/>
              <a:defRPr sz="9354"/>
            </a:lvl8pPr>
            <a:lvl9pPr marL="17106961" indent="0">
              <a:buNone/>
              <a:defRPr sz="9354"/>
            </a:lvl9pPr>
          </a:lstStyle>
          <a:p>
            <a:r>
              <a:rPr lang="en-US"/>
              <a:t>Click icon to add picture</a:t>
            </a:r>
            <a:endParaRPr lang="en-US" dirty="0"/>
          </a:p>
        </p:txBody>
      </p:sp>
      <p:sp>
        <p:nvSpPr>
          <p:cNvPr id="4" name="Text Placeholder 3"/>
          <p:cNvSpPr>
            <a:spLocks noGrp="1"/>
          </p:cNvSpPr>
          <p:nvPr>
            <p:ph type="body" sz="half" idx="2"/>
          </p:nvPr>
        </p:nvSpPr>
        <p:spPr>
          <a:xfrm>
            <a:off x="2948334" y="9622631"/>
            <a:ext cx="13805328" cy="17827115"/>
          </a:xfrm>
        </p:spPr>
        <p:txBody>
          <a:bodyPr/>
          <a:lstStyle>
            <a:lvl1pPr marL="0" indent="0">
              <a:buNone/>
              <a:defRPr sz="7483"/>
            </a:lvl1pPr>
            <a:lvl2pPr marL="2138370" indent="0">
              <a:buNone/>
              <a:defRPr sz="6548"/>
            </a:lvl2pPr>
            <a:lvl3pPr marL="4276740" indent="0">
              <a:buNone/>
              <a:defRPr sz="5613"/>
            </a:lvl3pPr>
            <a:lvl4pPr marL="6415110" indent="0">
              <a:buNone/>
              <a:defRPr sz="4677"/>
            </a:lvl4pPr>
            <a:lvl5pPr marL="8553480" indent="0">
              <a:buNone/>
              <a:defRPr sz="4677"/>
            </a:lvl5pPr>
            <a:lvl6pPr marL="10691851" indent="0">
              <a:buNone/>
              <a:defRPr sz="4677"/>
            </a:lvl6pPr>
            <a:lvl7pPr marL="12830221" indent="0">
              <a:buNone/>
              <a:defRPr sz="4677"/>
            </a:lvl7pPr>
            <a:lvl8pPr marL="14968591" indent="0">
              <a:buNone/>
              <a:defRPr sz="4677"/>
            </a:lvl8pPr>
            <a:lvl9pPr marL="17106961" indent="0">
              <a:buNone/>
              <a:defRPr sz="4677"/>
            </a:lvl9pPr>
          </a:lstStyle>
          <a:p>
            <a:pPr lvl="0"/>
            <a:r>
              <a:rPr lang="en-US"/>
              <a:t>Click to edit Master text styles</a:t>
            </a:r>
          </a:p>
        </p:txBody>
      </p:sp>
      <p:sp>
        <p:nvSpPr>
          <p:cNvPr id="5" name="Date Placeholder 4"/>
          <p:cNvSpPr>
            <a:spLocks noGrp="1"/>
          </p:cNvSpPr>
          <p:nvPr>
            <p:ph type="dt" sz="half" idx="10"/>
          </p:nvPr>
        </p:nvSpPr>
        <p:spPr/>
        <p:txBody>
          <a:bodyPr/>
          <a:lstStyle/>
          <a:p>
            <a:fld id="{2E086307-A56E-A648-BC75-659D8FC90DAE}" type="datetimeFigureOut">
              <a:rPr lang="en-US" smtClean="0"/>
              <a:t>6/23/20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3C9328-1FBA-7A42-9A82-591DCC7F6478}" type="slidenum">
              <a:rPr lang="en-US" smtClean="0"/>
              <a:t>‹#›</a:t>
            </a:fld>
            <a:endParaRPr lang="en-US"/>
          </a:p>
        </p:txBody>
      </p:sp>
    </p:spTree>
    <p:extLst>
      <p:ext uri="{BB962C8B-B14F-4D97-AF65-F5344CB8AC3E}">
        <p14:creationId xmlns:p14="http://schemas.microsoft.com/office/powerpoint/2010/main" val="189351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707727"/>
            <a:ext cx="36918246" cy="6199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538600"/>
            <a:ext cx="36918246" cy="203515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9729186"/>
            <a:ext cx="9630847" cy="1707720"/>
          </a:xfrm>
          <a:prstGeom prst="rect">
            <a:avLst/>
          </a:prstGeom>
        </p:spPr>
        <p:txBody>
          <a:bodyPr vert="horz" lIns="91440" tIns="45720" rIns="91440" bIns="45720" rtlCol="0" anchor="ctr"/>
          <a:lstStyle>
            <a:lvl1pPr algn="l">
              <a:defRPr sz="5613">
                <a:solidFill>
                  <a:schemeClr val="tx1">
                    <a:tint val="75000"/>
                  </a:schemeClr>
                </a:solidFill>
              </a:defRPr>
            </a:lvl1pPr>
          </a:lstStyle>
          <a:p>
            <a:fld id="{2E086307-A56E-A648-BC75-659D8FC90DAE}" type="datetimeFigureOut">
              <a:rPr lang="en-US" smtClean="0"/>
              <a:t>6/23/20</a:t>
            </a:fld>
            <a:endParaRPr lang="en-US"/>
          </a:p>
        </p:txBody>
      </p:sp>
      <p:sp>
        <p:nvSpPr>
          <p:cNvPr id="5" name="Footer Placeholder 4"/>
          <p:cNvSpPr>
            <a:spLocks noGrp="1"/>
          </p:cNvSpPr>
          <p:nvPr>
            <p:ph type="ftr" sz="quarter" idx="3"/>
          </p:nvPr>
        </p:nvSpPr>
        <p:spPr>
          <a:xfrm>
            <a:off x="14178747" y="29729186"/>
            <a:ext cx="14446270" cy="1707720"/>
          </a:xfrm>
          <a:prstGeom prst="rect">
            <a:avLst/>
          </a:prstGeom>
        </p:spPr>
        <p:txBody>
          <a:bodyPr vert="horz" lIns="91440" tIns="45720" rIns="91440" bIns="45720" rtlCol="0" anchor="ctr"/>
          <a:lstStyle>
            <a:lvl1pPr algn="ctr">
              <a:defRPr sz="561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9729186"/>
            <a:ext cx="9630847" cy="1707720"/>
          </a:xfrm>
          <a:prstGeom prst="rect">
            <a:avLst/>
          </a:prstGeom>
        </p:spPr>
        <p:txBody>
          <a:bodyPr vert="horz" lIns="91440" tIns="45720" rIns="91440" bIns="45720" rtlCol="0" anchor="ctr"/>
          <a:lstStyle>
            <a:lvl1pPr algn="r">
              <a:defRPr sz="5613">
                <a:solidFill>
                  <a:schemeClr val="tx1">
                    <a:tint val="75000"/>
                  </a:schemeClr>
                </a:solidFill>
              </a:defRPr>
            </a:lvl1pPr>
          </a:lstStyle>
          <a:p>
            <a:fld id="{313C9328-1FBA-7A42-9A82-591DCC7F6478}" type="slidenum">
              <a:rPr lang="en-US" smtClean="0"/>
              <a:t>‹#›</a:t>
            </a:fld>
            <a:endParaRPr lang="en-US"/>
          </a:p>
        </p:txBody>
      </p:sp>
    </p:spTree>
    <p:extLst>
      <p:ext uri="{BB962C8B-B14F-4D97-AF65-F5344CB8AC3E}">
        <p14:creationId xmlns:p14="http://schemas.microsoft.com/office/powerpoint/2010/main" val="1466857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276740" rtl="0" eaLnBrk="1" latinLnBrk="0" hangingPunct="1">
        <a:lnSpc>
          <a:spcPct val="90000"/>
        </a:lnSpc>
        <a:spcBef>
          <a:spcPct val="0"/>
        </a:spcBef>
        <a:buNone/>
        <a:defRPr sz="20579" kern="1200">
          <a:solidFill>
            <a:schemeClr val="tx1"/>
          </a:solidFill>
          <a:latin typeface="+mj-lt"/>
          <a:ea typeface="+mj-ea"/>
          <a:cs typeface="+mj-cs"/>
        </a:defRPr>
      </a:lvl1pPr>
    </p:titleStyle>
    <p:bodyStyle>
      <a:lvl1pPr marL="1069185" indent="-1069185" algn="l" defTabSz="4276740" rtl="0" eaLnBrk="1" latinLnBrk="0" hangingPunct="1">
        <a:lnSpc>
          <a:spcPct val="90000"/>
        </a:lnSpc>
        <a:spcBef>
          <a:spcPts val="4677"/>
        </a:spcBef>
        <a:buFont typeface="Arial" panose="020B0604020202020204" pitchFamily="34" charset="0"/>
        <a:buChar char="•"/>
        <a:defRPr sz="13096" kern="1200">
          <a:solidFill>
            <a:schemeClr val="tx1"/>
          </a:solidFill>
          <a:latin typeface="+mn-lt"/>
          <a:ea typeface="+mn-ea"/>
          <a:cs typeface="+mn-cs"/>
        </a:defRPr>
      </a:lvl1pPr>
      <a:lvl2pPr marL="3207555" indent="-1069185" algn="l" defTabSz="4276740" rtl="0" eaLnBrk="1" latinLnBrk="0" hangingPunct="1">
        <a:lnSpc>
          <a:spcPct val="90000"/>
        </a:lnSpc>
        <a:spcBef>
          <a:spcPts val="2339"/>
        </a:spcBef>
        <a:buFont typeface="Arial" panose="020B0604020202020204" pitchFamily="34" charset="0"/>
        <a:buChar char="•"/>
        <a:defRPr sz="11225" kern="1200">
          <a:solidFill>
            <a:schemeClr val="tx1"/>
          </a:solidFill>
          <a:latin typeface="+mn-lt"/>
          <a:ea typeface="+mn-ea"/>
          <a:cs typeface="+mn-cs"/>
        </a:defRPr>
      </a:lvl2pPr>
      <a:lvl3pPr marL="5345925" indent="-1069185" algn="l" defTabSz="4276740" rtl="0" eaLnBrk="1" latinLnBrk="0" hangingPunct="1">
        <a:lnSpc>
          <a:spcPct val="90000"/>
        </a:lnSpc>
        <a:spcBef>
          <a:spcPts val="2339"/>
        </a:spcBef>
        <a:buFont typeface="Arial" panose="020B0604020202020204" pitchFamily="34" charset="0"/>
        <a:buChar char="•"/>
        <a:defRPr sz="9354" kern="1200">
          <a:solidFill>
            <a:schemeClr val="tx1"/>
          </a:solidFill>
          <a:latin typeface="+mn-lt"/>
          <a:ea typeface="+mn-ea"/>
          <a:cs typeface="+mn-cs"/>
        </a:defRPr>
      </a:lvl3pPr>
      <a:lvl4pPr marL="7484295" indent="-1069185" algn="l" defTabSz="4276740" rtl="0" eaLnBrk="1" latinLnBrk="0" hangingPunct="1">
        <a:lnSpc>
          <a:spcPct val="90000"/>
        </a:lnSpc>
        <a:spcBef>
          <a:spcPts val="2339"/>
        </a:spcBef>
        <a:buFont typeface="Arial" panose="020B0604020202020204" pitchFamily="34" charset="0"/>
        <a:buChar char="•"/>
        <a:defRPr sz="8419" kern="1200">
          <a:solidFill>
            <a:schemeClr val="tx1"/>
          </a:solidFill>
          <a:latin typeface="+mn-lt"/>
          <a:ea typeface="+mn-ea"/>
          <a:cs typeface="+mn-cs"/>
        </a:defRPr>
      </a:lvl4pPr>
      <a:lvl5pPr marL="9622666" indent="-1069185" algn="l" defTabSz="4276740" rtl="0" eaLnBrk="1" latinLnBrk="0" hangingPunct="1">
        <a:lnSpc>
          <a:spcPct val="90000"/>
        </a:lnSpc>
        <a:spcBef>
          <a:spcPts val="2339"/>
        </a:spcBef>
        <a:buFont typeface="Arial" panose="020B0604020202020204" pitchFamily="34" charset="0"/>
        <a:buChar char="•"/>
        <a:defRPr sz="8419" kern="1200">
          <a:solidFill>
            <a:schemeClr val="tx1"/>
          </a:solidFill>
          <a:latin typeface="+mn-lt"/>
          <a:ea typeface="+mn-ea"/>
          <a:cs typeface="+mn-cs"/>
        </a:defRPr>
      </a:lvl5pPr>
      <a:lvl6pPr marL="11761036" indent="-1069185" algn="l" defTabSz="4276740" rtl="0" eaLnBrk="1" latinLnBrk="0" hangingPunct="1">
        <a:lnSpc>
          <a:spcPct val="90000"/>
        </a:lnSpc>
        <a:spcBef>
          <a:spcPts val="2339"/>
        </a:spcBef>
        <a:buFont typeface="Arial" panose="020B0604020202020204" pitchFamily="34" charset="0"/>
        <a:buChar char="•"/>
        <a:defRPr sz="8419" kern="1200">
          <a:solidFill>
            <a:schemeClr val="tx1"/>
          </a:solidFill>
          <a:latin typeface="+mn-lt"/>
          <a:ea typeface="+mn-ea"/>
          <a:cs typeface="+mn-cs"/>
        </a:defRPr>
      </a:lvl6pPr>
      <a:lvl7pPr marL="13899406" indent="-1069185" algn="l" defTabSz="4276740" rtl="0" eaLnBrk="1" latinLnBrk="0" hangingPunct="1">
        <a:lnSpc>
          <a:spcPct val="90000"/>
        </a:lnSpc>
        <a:spcBef>
          <a:spcPts val="2339"/>
        </a:spcBef>
        <a:buFont typeface="Arial" panose="020B0604020202020204" pitchFamily="34" charset="0"/>
        <a:buChar char="•"/>
        <a:defRPr sz="8419" kern="1200">
          <a:solidFill>
            <a:schemeClr val="tx1"/>
          </a:solidFill>
          <a:latin typeface="+mn-lt"/>
          <a:ea typeface="+mn-ea"/>
          <a:cs typeface="+mn-cs"/>
        </a:defRPr>
      </a:lvl7pPr>
      <a:lvl8pPr marL="16037776" indent="-1069185" algn="l" defTabSz="4276740" rtl="0" eaLnBrk="1" latinLnBrk="0" hangingPunct="1">
        <a:lnSpc>
          <a:spcPct val="90000"/>
        </a:lnSpc>
        <a:spcBef>
          <a:spcPts val="2339"/>
        </a:spcBef>
        <a:buFont typeface="Arial" panose="020B0604020202020204" pitchFamily="34" charset="0"/>
        <a:buChar char="•"/>
        <a:defRPr sz="8419" kern="1200">
          <a:solidFill>
            <a:schemeClr val="tx1"/>
          </a:solidFill>
          <a:latin typeface="+mn-lt"/>
          <a:ea typeface="+mn-ea"/>
          <a:cs typeface="+mn-cs"/>
        </a:defRPr>
      </a:lvl8pPr>
      <a:lvl9pPr marL="18176146" indent="-1069185" algn="l" defTabSz="4276740" rtl="0" eaLnBrk="1" latinLnBrk="0" hangingPunct="1">
        <a:lnSpc>
          <a:spcPct val="90000"/>
        </a:lnSpc>
        <a:spcBef>
          <a:spcPts val="2339"/>
        </a:spcBef>
        <a:buFont typeface="Arial" panose="020B0604020202020204" pitchFamily="34" charset="0"/>
        <a:buChar char="•"/>
        <a:defRPr sz="8419" kern="1200">
          <a:solidFill>
            <a:schemeClr val="tx1"/>
          </a:solidFill>
          <a:latin typeface="+mn-lt"/>
          <a:ea typeface="+mn-ea"/>
          <a:cs typeface="+mn-cs"/>
        </a:defRPr>
      </a:lvl9pPr>
    </p:bodyStyle>
    <p:otherStyle>
      <a:defPPr>
        <a:defRPr lang="en-US"/>
      </a:defPPr>
      <a:lvl1pPr marL="0" algn="l" defTabSz="4276740" rtl="0" eaLnBrk="1" latinLnBrk="0" hangingPunct="1">
        <a:defRPr sz="8419" kern="1200">
          <a:solidFill>
            <a:schemeClr val="tx1"/>
          </a:solidFill>
          <a:latin typeface="+mn-lt"/>
          <a:ea typeface="+mn-ea"/>
          <a:cs typeface="+mn-cs"/>
        </a:defRPr>
      </a:lvl1pPr>
      <a:lvl2pPr marL="2138370" algn="l" defTabSz="4276740" rtl="0" eaLnBrk="1" latinLnBrk="0" hangingPunct="1">
        <a:defRPr sz="8419" kern="1200">
          <a:solidFill>
            <a:schemeClr val="tx1"/>
          </a:solidFill>
          <a:latin typeface="+mn-lt"/>
          <a:ea typeface="+mn-ea"/>
          <a:cs typeface="+mn-cs"/>
        </a:defRPr>
      </a:lvl2pPr>
      <a:lvl3pPr marL="4276740" algn="l" defTabSz="4276740" rtl="0" eaLnBrk="1" latinLnBrk="0" hangingPunct="1">
        <a:defRPr sz="8419" kern="1200">
          <a:solidFill>
            <a:schemeClr val="tx1"/>
          </a:solidFill>
          <a:latin typeface="+mn-lt"/>
          <a:ea typeface="+mn-ea"/>
          <a:cs typeface="+mn-cs"/>
        </a:defRPr>
      </a:lvl3pPr>
      <a:lvl4pPr marL="6415110" algn="l" defTabSz="4276740" rtl="0" eaLnBrk="1" latinLnBrk="0" hangingPunct="1">
        <a:defRPr sz="8419" kern="1200">
          <a:solidFill>
            <a:schemeClr val="tx1"/>
          </a:solidFill>
          <a:latin typeface="+mn-lt"/>
          <a:ea typeface="+mn-ea"/>
          <a:cs typeface="+mn-cs"/>
        </a:defRPr>
      </a:lvl4pPr>
      <a:lvl5pPr marL="8553480" algn="l" defTabSz="4276740" rtl="0" eaLnBrk="1" latinLnBrk="0" hangingPunct="1">
        <a:defRPr sz="8419" kern="1200">
          <a:solidFill>
            <a:schemeClr val="tx1"/>
          </a:solidFill>
          <a:latin typeface="+mn-lt"/>
          <a:ea typeface="+mn-ea"/>
          <a:cs typeface="+mn-cs"/>
        </a:defRPr>
      </a:lvl5pPr>
      <a:lvl6pPr marL="10691851" algn="l" defTabSz="4276740" rtl="0" eaLnBrk="1" latinLnBrk="0" hangingPunct="1">
        <a:defRPr sz="8419" kern="1200">
          <a:solidFill>
            <a:schemeClr val="tx1"/>
          </a:solidFill>
          <a:latin typeface="+mn-lt"/>
          <a:ea typeface="+mn-ea"/>
          <a:cs typeface="+mn-cs"/>
        </a:defRPr>
      </a:lvl6pPr>
      <a:lvl7pPr marL="12830221" algn="l" defTabSz="4276740" rtl="0" eaLnBrk="1" latinLnBrk="0" hangingPunct="1">
        <a:defRPr sz="8419" kern="1200">
          <a:solidFill>
            <a:schemeClr val="tx1"/>
          </a:solidFill>
          <a:latin typeface="+mn-lt"/>
          <a:ea typeface="+mn-ea"/>
          <a:cs typeface="+mn-cs"/>
        </a:defRPr>
      </a:lvl7pPr>
      <a:lvl8pPr marL="14968591" algn="l" defTabSz="4276740" rtl="0" eaLnBrk="1" latinLnBrk="0" hangingPunct="1">
        <a:defRPr sz="8419" kern="1200">
          <a:solidFill>
            <a:schemeClr val="tx1"/>
          </a:solidFill>
          <a:latin typeface="+mn-lt"/>
          <a:ea typeface="+mn-ea"/>
          <a:cs typeface="+mn-cs"/>
        </a:defRPr>
      </a:lvl8pPr>
      <a:lvl9pPr marL="17106961" algn="l" defTabSz="4276740" rtl="0" eaLnBrk="1" latinLnBrk="0" hangingPunct="1">
        <a:defRPr sz="84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nitika.pai@mcgill.ca"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mailto:angeliki.karellis@mail.mcgill.ca"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1A91-A8A8-0849-9598-DE3ADE19D9FC}"/>
              </a:ext>
            </a:extLst>
          </p:cNvPr>
          <p:cNvSpPr>
            <a:spLocks noGrp="1"/>
          </p:cNvSpPr>
          <p:nvPr>
            <p:ph type="ctrTitle"/>
          </p:nvPr>
        </p:nvSpPr>
        <p:spPr>
          <a:xfrm>
            <a:off x="792000" y="265371"/>
            <a:ext cx="41220000" cy="2160000"/>
          </a:xfrm>
          <a:solidFill>
            <a:srgbClr val="4372C5"/>
          </a:solidFill>
        </p:spPr>
        <p:txBody>
          <a:bodyPr>
            <a:noAutofit/>
          </a:bodyPr>
          <a:lstStyle/>
          <a:p>
            <a:pPr lvl="0"/>
            <a:r>
              <a:rPr lang="en-US" sz="7000" b="1" dirty="0">
                <a:solidFill>
                  <a:schemeClr val="bg1"/>
                </a:solidFill>
              </a:rPr>
              <a:t>                      </a:t>
            </a:r>
            <a:endParaRPr lang="en-US" sz="7000" dirty="0">
              <a:solidFill>
                <a:schemeClr val="bg1"/>
              </a:solidFill>
            </a:endParaRPr>
          </a:p>
        </p:txBody>
      </p:sp>
      <p:sp>
        <p:nvSpPr>
          <p:cNvPr id="4" name="Title 1">
            <a:extLst>
              <a:ext uri="{FF2B5EF4-FFF2-40B4-BE49-F238E27FC236}">
                <a16:creationId xmlns:a16="http://schemas.microsoft.com/office/drawing/2014/main" id="{33CFD8BE-85F6-EF47-A4EB-82A65036237F}"/>
              </a:ext>
            </a:extLst>
          </p:cNvPr>
          <p:cNvSpPr txBox="1">
            <a:spLocks/>
          </p:cNvSpPr>
          <p:nvPr/>
        </p:nvSpPr>
        <p:spPr>
          <a:xfrm>
            <a:off x="792000" y="2633057"/>
            <a:ext cx="41220000" cy="2160000"/>
          </a:xfrm>
          <a:prstGeom prst="rect">
            <a:avLst/>
          </a:prstGeom>
          <a:solidFill>
            <a:srgbClr val="FF9300">
              <a:alpha val="45000"/>
            </a:srgbClr>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l"/>
            <a:r>
              <a:rPr lang="en-US" sz="5000" dirty="0"/>
              <a:t>Angela Karellis</a:t>
            </a:r>
            <a:r>
              <a:rPr lang="en-US" sz="5000" baseline="30000" dirty="0"/>
              <a:t>1,2</a:t>
            </a:r>
            <a:r>
              <a:rPr lang="en-US" sz="5000" dirty="0"/>
              <a:t>, </a:t>
            </a:r>
            <a:r>
              <a:rPr lang="en-US" sz="5000" dirty="0" err="1"/>
              <a:t>Faheel</a:t>
            </a:r>
            <a:r>
              <a:rPr lang="en-US" sz="5000" dirty="0"/>
              <a:t> Naeem</a:t>
            </a:r>
            <a:r>
              <a:rPr lang="en-US" sz="5000" baseline="30000" dirty="0"/>
              <a:t>1,2</a:t>
            </a:r>
            <a:r>
              <a:rPr lang="en-US" sz="5000" dirty="0"/>
              <a:t>, Sean Rourke</a:t>
            </a:r>
            <a:r>
              <a:rPr lang="en-US" sz="5000" baseline="30000" dirty="0"/>
              <a:t>3</a:t>
            </a:r>
            <a:r>
              <a:rPr lang="en-US" sz="5000" dirty="0"/>
              <a:t>, John Kim</a:t>
            </a:r>
            <a:r>
              <a:rPr lang="en-US" sz="5000" baseline="30000" dirty="0"/>
              <a:t>4</a:t>
            </a:r>
            <a:r>
              <a:rPr lang="en-US" sz="5000" dirty="0"/>
              <a:t>, </a:t>
            </a:r>
            <a:r>
              <a:rPr lang="en-US" sz="5000" dirty="0" err="1"/>
              <a:t>Nitika</a:t>
            </a:r>
            <a:r>
              <a:rPr lang="en-US" sz="5000" dirty="0"/>
              <a:t> Pant Pai</a:t>
            </a:r>
            <a:r>
              <a:rPr lang="en-US" sz="5000" baseline="30000" dirty="0"/>
              <a:t>1,2</a:t>
            </a:r>
            <a:r>
              <a:rPr lang="en-CA" sz="5000" dirty="0"/>
              <a:t> </a:t>
            </a:r>
            <a:br>
              <a:rPr lang="en-CA" sz="5000" dirty="0"/>
            </a:br>
            <a:r>
              <a:rPr lang="en-CA" sz="3200" baseline="30000" dirty="0"/>
              <a:t>1</a:t>
            </a:r>
            <a:r>
              <a:rPr lang="en-US" sz="3200" i="1" dirty="0"/>
              <a:t>McGill University, Faculty of Medicine, Montreal, QC, Canada</a:t>
            </a:r>
            <a:r>
              <a:rPr lang="en-CA" sz="3200" i="1" dirty="0"/>
              <a:t>; </a:t>
            </a:r>
            <a:r>
              <a:rPr lang="en-CA" sz="3200" baseline="30000" dirty="0"/>
              <a:t>2</a:t>
            </a:r>
            <a:r>
              <a:rPr lang="en-US" sz="3200" i="1" dirty="0"/>
              <a:t>Research Institute of the McGill University Health Centre, Montreal, QC, Canada</a:t>
            </a:r>
            <a:r>
              <a:rPr lang="en-CA" sz="3200" i="1" dirty="0"/>
              <a:t>; </a:t>
            </a:r>
            <a:r>
              <a:rPr lang="en-CA" sz="3200" baseline="30000" dirty="0"/>
              <a:t>3</a:t>
            </a:r>
            <a:r>
              <a:rPr lang="en-US" sz="3200" i="1" dirty="0"/>
              <a:t>University of Toronto, St. Michael’s Hospital, CIHR Centre for REACH in HIV/AIDS, Toronto, Canada </a:t>
            </a:r>
            <a:r>
              <a:rPr lang="en-CA" sz="3200" i="1" dirty="0"/>
              <a:t>; </a:t>
            </a:r>
            <a:r>
              <a:rPr lang="en-CA" sz="3200" baseline="30000" dirty="0"/>
              <a:t>4</a:t>
            </a:r>
            <a:r>
              <a:rPr lang="en-US" sz="3200" i="1" dirty="0"/>
              <a:t>National Laboratory for HIV Reference Services, Winnipeg, Canada. </a:t>
            </a:r>
          </a:p>
          <a:p>
            <a:pPr algn="l"/>
            <a:r>
              <a:rPr lang="en-US" sz="3200" i="1" dirty="0"/>
              <a:t>For more information, please contact: </a:t>
            </a:r>
            <a:r>
              <a:rPr lang="en-US" sz="3200" i="1" dirty="0">
                <a:hlinkClick r:id="rId3"/>
              </a:rPr>
              <a:t>nitika.pai@mcgill.ca</a:t>
            </a:r>
            <a:r>
              <a:rPr lang="en-US" sz="3200" i="1" dirty="0"/>
              <a:t> </a:t>
            </a:r>
            <a:r>
              <a:rPr lang="en-US" sz="3200" dirty="0"/>
              <a:t>or</a:t>
            </a:r>
            <a:r>
              <a:rPr lang="en-US" sz="3200" i="1" dirty="0"/>
              <a:t> </a:t>
            </a:r>
            <a:r>
              <a:rPr lang="en-US" sz="3200" i="1" dirty="0">
                <a:hlinkClick r:id="rId4"/>
              </a:rPr>
              <a:t>angeliki.karellis@mail.mcgill.ca</a:t>
            </a:r>
            <a:r>
              <a:rPr lang="en-US" sz="3200" i="1" dirty="0"/>
              <a:t>.</a:t>
            </a:r>
            <a:endParaRPr lang="en-US" sz="3200" dirty="0"/>
          </a:p>
        </p:txBody>
      </p:sp>
      <p:sp>
        <p:nvSpPr>
          <p:cNvPr id="8" name="Title 1">
            <a:extLst>
              <a:ext uri="{FF2B5EF4-FFF2-40B4-BE49-F238E27FC236}">
                <a16:creationId xmlns:a16="http://schemas.microsoft.com/office/drawing/2014/main" id="{12FE43B8-9682-0448-8080-8AE673135738}"/>
              </a:ext>
            </a:extLst>
          </p:cNvPr>
          <p:cNvSpPr txBox="1">
            <a:spLocks/>
          </p:cNvSpPr>
          <p:nvPr/>
        </p:nvSpPr>
        <p:spPr>
          <a:xfrm>
            <a:off x="792000" y="24257680"/>
            <a:ext cx="9792000" cy="936000"/>
          </a:xfrm>
          <a:prstGeom prst="rect">
            <a:avLst/>
          </a:prstGeom>
          <a:solidFill>
            <a:srgbClr val="FF9300"/>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RESULTS</a:t>
            </a:r>
          </a:p>
        </p:txBody>
      </p:sp>
      <p:sp>
        <p:nvSpPr>
          <p:cNvPr id="10" name="Title 1">
            <a:extLst>
              <a:ext uri="{FF2B5EF4-FFF2-40B4-BE49-F238E27FC236}">
                <a16:creationId xmlns:a16="http://schemas.microsoft.com/office/drawing/2014/main" id="{0E94D320-4148-304A-AC64-26655C7DF8DA}"/>
              </a:ext>
            </a:extLst>
          </p:cNvPr>
          <p:cNvSpPr txBox="1">
            <a:spLocks/>
          </p:cNvSpPr>
          <p:nvPr/>
        </p:nvSpPr>
        <p:spPr>
          <a:xfrm>
            <a:off x="4395808" y="200914"/>
            <a:ext cx="37058019" cy="2160000"/>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7000" b="1" dirty="0">
                <a:solidFill>
                  <a:schemeClr val="bg1"/>
                </a:solidFill>
              </a:rPr>
              <a:t>Diagnostic Performance of Multiplexed Platform and Point-Of-Care Rapid Tests for HIV and Sexually-Transmitted Blood-Borne Infections: A Systematic Review</a:t>
            </a:r>
            <a:endParaRPr lang="en-US" sz="7000" dirty="0">
              <a:solidFill>
                <a:schemeClr val="bg1"/>
              </a:solidFill>
            </a:endParaRPr>
          </a:p>
        </p:txBody>
      </p:sp>
      <p:sp>
        <p:nvSpPr>
          <p:cNvPr id="7" name="Title 1">
            <a:extLst>
              <a:ext uri="{FF2B5EF4-FFF2-40B4-BE49-F238E27FC236}">
                <a16:creationId xmlns:a16="http://schemas.microsoft.com/office/drawing/2014/main" id="{182BE1AB-0467-A24B-83C4-317F4DEA35E1}"/>
              </a:ext>
            </a:extLst>
          </p:cNvPr>
          <p:cNvSpPr txBox="1">
            <a:spLocks/>
          </p:cNvSpPr>
          <p:nvPr/>
        </p:nvSpPr>
        <p:spPr>
          <a:xfrm>
            <a:off x="960670" y="544196"/>
            <a:ext cx="3680964" cy="1436841"/>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7000" b="1" dirty="0">
                <a:solidFill>
                  <a:schemeClr val="bg1"/>
                </a:solidFill>
              </a:rPr>
              <a:t>PEB0124</a:t>
            </a:r>
            <a:endParaRPr lang="en-US" sz="7000" dirty="0">
              <a:solidFill>
                <a:schemeClr val="bg1"/>
              </a:solidFill>
            </a:endParaRPr>
          </a:p>
        </p:txBody>
      </p:sp>
      <p:pic>
        <p:nvPicPr>
          <p:cNvPr id="12" name="Picture 11" descr="A picture containing table&#10;&#10;Description automatically generated">
            <a:extLst>
              <a:ext uri="{FF2B5EF4-FFF2-40B4-BE49-F238E27FC236}">
                <a16:creationId xmlns:a16="http://schemas.microsoft.com/office/drawing/2014/main" id="{5193C20E-DD42-294B-A35A-A6BF8B3A8FBA}"/>
              </a:ext>
            </a:extLst>
          </p:cNvPr>
          <p:cNvPicPr>
            <a:picLocks noChangeAspect="1"/>
          </p:cNvPicPr>
          <p:nvPr/>
        </p:nvPicPr>
        <p:blipFill rotWithShape="1">
          <a:blip r:embed="rId5"/>
          <a:srcRect l="10487" t="33156" r="11807" b="35700"/>
          <a:stretch/>
        </p:blipFill>
        <p:spPr>
          <a:xfrm>
            <a:off x="11603266" y="29850329"/>
            <a:ext cx="3957311" cy="1188000"/>
          </a:xfrm>
          <a:prstGeom prst="rect">
            <a:avLst/>
          </a:prstGeom>
        </p:spPr>
      </p:pic>
      <p:sp>
        <p:nvSpPr>
          <p:cNvPr id="13" name="Title 1">
            <a:extLst>
              <a:ext uri="{FF2B5EF4-FFF2-40B4-BE49-F238E27FC236}">
                <a16:creationId xmlns:a16="http://schemas.microsoft.com/office/drawing/2014/main" id="{84FA709A-164E-594F-9670-7644981B2FB7}"/>
              </a:ext>
            </a:extLst>
          </p:cNvPr>
          <p:cNvSpPr txBox="1">
            <a:spLocks/>
          </p:cNvSpPr>
          <p:nvPr/>
        </p:nvSpPr>
        <p:spPr>
          <a:xfrm>
            <a:off x="792000" y="5040000"/>
            <a:ext cx="9792000" cy="936000"/>
          </a:xfrm>
          <a:prstGeom prst="rect">
            <a:avLst/>
          </a:prstGeom>
          <a:solidFill>
            <a:srgbClr val="FF9300">
              <a:alpha val="85882"/>
            </a:srgbClr>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BACKGROUND &amp; OBJECTIVE</a:t>
            </a:r>
          </a:p>
        </p:txBody>
      </p:sp>
      <p:sp>
        <p:nvSpPr>
          <p:cNvPr id="14" name="Title 1">
            <a:extLst>
              <a:ext uri="{FF2B5EF4-FFF2-40B4-BE49-F238E27FC236}">
                <a16:creationId xmlns:a16="http://schemas.microsoft.com/office/drawing/2014/main" id="{D7E0B7E3-F57B-3145-AD68-EEF9CB3297BE}"/>
              </a:ext>
            </a:extLst>
          </p:cNvPr>
          <p:cNvSpPr txBox="1">
            <a:spLocks/>
          </p:cNvSpPr>
          <p:nvPr/>
        </p:nvSpPr>
        <p:spPr>
          <a:xfrm>
            <a:off x="792000" y="6021572"/>
            <a:ext cx="9792000" cy="2749080"/>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marL="342900" indent="-342900" algn="just">
              <a:buFont typeface="Arial" panose="020B0604020202020204" pitchFamily="34" charset="0"/>
              <a:buChar char="•"/>
            </a:pPr>
            <a:r>
              <a:rPr lang="fr-CA" sz="2400" dirty="0" err="1"/>
              <a:t>Multiplexed</a:t>
            </a:r>
            <a:r>
              <a:rPr lang="fr-CA" sz="2400" dirty="0"/>
              <a:t> </a:t>
            </a:r>
            <a:r>
              <a:rPr lang="fr-CA" sz="2400" dirty="0" err="1"/>
              <a:t>testing</a:t>
            </a:r>
            <a:r>
              <a:rPr lang="fr-CA" sz="2400" dirty="0"/>
              <a:t> of HIV and </a:t>
            </a:r>
            <a:r>
              <a:rPr lang="fr-CA" sz="2400" dirty="0" err="1"/>
              <a:t>associated</a:t>
            </a:r>
            <a:r>
              <a:rPr lang="fr-CA" sz="2400" dirty="0"/>
              <a:t> </a:t>
            </a:r>
            <a:r>
              <a:rPr lang="fr-CA" sz="2400" dirty="0" err="1"/>
              <a:t>sexually</a:t>
            </a:r>
            <a:r>
              <a:rPr lang="fr-CA" sz="2400" dirty="0"/>
              <a:t> </a:t>
            </a:r>
            <a:r>
              <a:rPr lang="fr-CA" sz="2400" dirty="0" err="1"/>
              <a:t>transmitted</a:t>
            </a:r>
            <a:r>
              <a:rPr lang="fr-CA" sz="2400" dirty="0"/>
              <a:t> infections (</a:t>
            </a:r>
            <a:r>
              <a:rPr lang="fr-CA" sz="2400" dirty="0" err="1"/>
              <a:t>STIs</a:t>
            </a:r>
            <a:r>
              <a:rPr lang="fr-CA" sz="2400" dirty="0"/>
              <a:t>) by </a:t>
            </a:r>
            <a:r>
              <a:rPr lang="fr-CA" sz="2400" dirty="0" err="1"/>
              <a:t>rapid</a:t>
            </a:r>
            <a:r>
              <a:rPr lang="fr-CA" sz="2400" dirty="0"/>
              <a:t> point-of-care (POC) tests and </a:t>
            </a:r>
            <a:r>
              <a:rPr lang="fr-CA" sz="2400" dirty="0" err="1"/>
              <a:t>platform</a:t>
            </a:r>
            <a:r>
              <a:rPr lang="fr-CA" sz="2400" dirty="0"/>
              <a:t> </a:t>
            </a:r>
            <a:r>
              <a:rPr lang="fr-CA" sz="2400" dirty="0" err="1"/>
              <a:t>devices</a:t>
            </a:r>
            <a:r>
              <a:rPr lang="fr-CA" sz="2400" dirty="0"/>
              <a:t> </a:t>
            </a:r>
            <a:r>
              <a:rPr lang="fr-CA" sz="2400" dirty="0" err="1"/>
              <a:t>offers</a:t>
            </a:r>
            <a:r>
              <a:rPr lang="fr-CA" sz="2400" dirty="0"/>
              <a:t> a </a:t>
            </a:r>
            <a:r>
              <a:rPr lang="fr-CA" sz="2400" dirty="0" err="1"/>
              <a:t>convenient</a:t>
            </a:r>
            <a:r>
              <a:rPr lang="fr-CA" sz="2400" dirty="0"/>
              <a:t>, alternative screening and diagnostics option to </a:t>
            </a:r>
            <a:r>
              <a:rPr lang="fr-CA" sz="2400" dirty="0" err="1"/>
              <a:t>screen</a:t>
            </a:r>
            <a:r>
              <a:rPr lang="fr-CA" sz="2400" dirty="0"/>
              <a:t>/test/</a:t>
            </a:r>
            <a:r>
              <a:rPr lang="fr-CA" sz="2400" dirty="0" err="1"/>
              <a:t>treat</a:t>
            </a:r>
            <a:r>
              <a:rPr lang="fr-CA" sz="2400" dirty="0"/>
              <a:t> for multiple </a:t>
            </a:r>
            <a:r>
              <a:rPr lang="fr-CA" sz="2400" dirty="0" err="1"/>
              <a:t>STIs</a:t>
            </a:r>
            <a:r>
              <a:rPr lang="fr-CA" sz="2400" dirty="0"/>
              <a:t> in </a:t>
            </a:r>
            <a:r>
              <a:rPr lang="fr-CA" sz="2400" dirty="0" err="1"/>
              <a:t>fewer</a:t>
            </a:r>
            <a:r>
              <a:rPr lang="fr-CA" sz="2400" dirty="0"/>
              <a:t> patient </a:t>
            </a:r>
            <a:r>
              <a:rPr lang="fr-CA" sz="2400" dirty="0" err="1"/>
              <a:t>visits</a:t>
            </a:r>
            <a:r>
              <a:rPr lang="fr-CA" sz="2400" dirty="0"/>
              <a:t>.</a:t>
            </a:r>
          </a:p>
          <a:p>
            <a:pPr marL="342900" indent="-342900" algn="just">
              <a:buFont typeface="Arial" panose="020B0604020202020204" pitchFamily="34" charset="0"/>
              <a:buChar char="•"/>
            </a:pPr>
            <a:r>
              <a:rPr lang="fr-CA" sz="2400" dirty="0"/>
              <a:t>Data on </a:t>
            </a:r>
            <a:r>
              <a:rPr lang="fr-CA" sz="2400" dirty="0" err="1"/>
              <a:t>their</a:t>
            </a:r>
            <a:r>
              <a:rPr lang="fr-CA" sz="2400" dirty="0"/>
              <a:t> real-world diagnostic performance has not </a:t>
            </a:r>
            <a:r>
              <a:rPr lang="fr-CA" sz="2400" dirty="0" err="1"/>
              <a:t>yet</a:t>
            </a:r>
            <a:r>
              <a:rPr lang="fr-CA" sz="2400" dirty="0"/>
              <a:t> been </a:t>
            </a:r>
            <a:r>
              <a:rPr lang="fr-CA" sz="2400" dirty="0" err="1"/>
              <a:t>synthesized</a:t>
            </a:r>
            <a:r>
              <a:rPr lang="fr-CA" sz="2400" dirty="0"/>
              <a:t>.</a:t>
            </a:r>
          </a:p>
          <a:p>
            <a:pPr marL="342900" indent="-342900" algn="just">
              <a:buFont typeface="Arial" panose="020B0604020202020204" pitchFamily="34" charset="0"/>
              <a:buChar char="•"/>
            </a:pPr>
            <a:r>
              <a:rPr lang="fr-CA" sz="2400" dirty="0"/>
              <a:t>To </a:t>
            </a:r>
            <a:r>
              <a:rPr lang="fr-CA" sz="2400" dirty="0" err="1"/>
              <a:t>fill</a:t>
            </a:r>
            <a:r>
              <a:rPr lang="fr-CA" sz="2400" dirty="0"/>
              <a:t> </a:t>
            </a:r>
            <a:r>
              <a:rPr lang="fr-CA" sz="2400" dirty="0" err="1"/>
              <a:t>this</a:t>
            </a:r>
            <a:r>
              <a:rPr lang="fr-CA" sz="2400" dirty="0"/>
              <a:t> gap, </a:t>
            </a:r>
            <a:r>
              <a:rPr lang="fr-CA" sz="2400" dirty="0" err="1"/>
              <a:t>we</a:t>
            </a:r>
            <a:r>
              <a:rPr lang="fr-CA" sz="2400" dirty="0"/>
              <a:t> </a:t>
            </a:r>
            <a:r>
              <a:rPr lang="fr-CA" sz="2400" dirty="0" err="1"/>
              <a:t>conducted</a:t>
            </a:r>
            <a:r>
              <a:rPr lang="fr-CA" sz="2400" dirty="0"/>
              <a:t> a </a:t>
            </a:r>
            <a:r>
              <a:rPr lang="fr-CA" sz="2400" dirty="0" err="1"/>
              <a:t>systematic</a:t>
            </a:r>
            <a:r>
              <a:rPr lang="fr-CA" sz="2400" dirty="0"/>
              <a:t> </a:t>
            </a:r>
            <a:r>
              <a:rPr lang="fr-CA" sz="2400" dirty="0" err="1"/>
              <a:t>review</a:t>
            </a:r>
            <a:r>
              <a:rPr lang="fr-CA" sz="2400" dirty="0"/>
              <a:t> to </a:t>
            </a:r>
            <a:r>
              <a:rPr lang="fr-CA" sz="2400" dirty="0" err="1"/>
              <a:t>analyze</a:t>
            </a:r>
            <a:r>
              <a:rPr lang="fr-CA" sz="2400" dirty="0"/>
              <a:t> the diagnostic </a:t>
            </a:r>
            <a:r>
              <a:rPr lang="fr-CA" sz="2400" dirty="0" err="1"/>
              <a:t>accuracy</a:t>
            </a:r>
            <a:r>
              <a:rPr lang="fr-CA" sz="2400" dirty="0"/>
              <a:t> of multiplex </a:t>
            </a:r>
            <a:r>
              <a:rPr lang="fr-CA" sz="2400" dirty="0" err="1"/>
              <a:t>rapid</a:t>
            </a:r>
            <a:r>
              <a:rPr lang="fr-CA" sz="2400" dirty="0"/>
              <a:t> STI screening </a:t>
            </a:r>
            <a:r>
              <a:rPr lang="fr-CA" sz="2400" dirty="0" err="1"/>
              <a:t>devices</a:t>
            </a:r>
            <a:r>
              <a:rPr lang="fr-CA" sz="2400" dirty="0"/>
              <a:t>.</a:t>
            </a:r>
            <a:endParaRPr lang="en-US" sz="2400" dirty="0">
              <a:solidFill>
                <a:schemeClr val="bg1"/>
              </a:solidFill>
            </a:endParaRPr>
          </a:p>
        </p:txBody>
      </p:sp>
      <p:sp>
        <p:nvSpPr>
          <p:cNvPr id="15" name="Title 1">
            <a:extLst>
              <a:ext uri="{FF2B5EF4-FFF2-40B4-BE49-F238E27FC236}">
                <a16:creationId xmlns:a16="http://schemas.microsoft.com/office/drawing/2014/main" id="{5B34B4E1-4633-5E48-8248-141713ED77EA}"/>
              </a:ext>
            </a:extLst>
          </p:cNvPr>
          <p:cNvSpPr txBox="1">
            <a:spLocks/>
          </p:cNvSpPr>
          <p:nvPr/>
        </p:nvSpPr>
        <p:spPr>
          <a:xfrm>
            <a:off x="792000" y="8995337"/>
            <a:ext cx="9792000" cy="936000"/>
          </a:xfrm>
          <a:prstGeom prst="rect">
            <a:avLst/>
          </a:prstGeom>
          <a:solidFill>
            <a:srgbClr val="FF9300">
              <a:alpha val="85882"/>
            </a:srgbClr>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METHODS</a:t>
            </a:r>
          </a:p>
        </p:txBody>
      </p:sp>
      <p:sp>
        <p:nvSpPr>
          <p:cNvPr id="16" name="Title 1">
            <a:extLst>
              <a:ext uri="{FF2B5EF4-FFF2-40B4-BE49-F238E27FC236}">
                <a16:creationId xmlns:a16="http://schemas.microsoft.com/office/drawing/2014/main" id="{965B5A28-26FB-764C-87A7-EBA2BF612EE3}"/>
              </a:ext>
            </a:extLst>
          </p:cNvPr>
          <p:cNvSpPr txBox="1">
            <a:spLocks/>
          </p:cNvSpPr>
          <p:nvPr/>
        </p:nvSpPr>
        <p:spPr>
          <a:xfrm>
            <a:off x="792000" y="9978221"/>
            <a:ext cx="9792000" cy="3814105"/>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marL="342900" indent="-342900" algn="just">
              <a:buFont typeface="Arial" panose="020B0604020202020204" pitchFamily="34" charset="0"/>
              <a:buChar char="•"/>
            </a:pPr>
            <a:r>
              <a:rPr lang="en-US" sz="2400" dirty="0"/>
              <a:t>Two independent reviewers searched two databases (</a:t>
            </a:r>
            <a:r>
              <a:rPr lang="en-US" sz="2400" dirty="0" err="1"/>
              <a:t>Pubmed</a:t>
            </a:r>
            <a:r>
              <a:rPr lang="en-US" sz="2400" dirty="0"/>
              <a:t> and </a:t>
            </a:r>
            <a:r>
              <a:rPr lang="en-US" sz="2400" dirty="0" err="1"/>
              <a:t>Embase</a:t>
            </a:r>
            <a:r>
              <a:rPr lang="en-US" sz="2400" dirty="0"/>
              <a:t>) as well as the bibliographies of relevant studies and review articles published between 2009 and 2019. </a:t>
            </a:r>
          </a:p>
          <a:p>
            <a:pPr marL="342900" indent="-342900" algn="just">
              <a:buFont typeface="Arial" panose="020B0604020202020204" pitchFamily="34" charset="0"/>
              <a:buChar char="•"/>
            </a:pPr>
            <a:r>
              <a:rPr lang="en-US" sz="2400" dirty="0"/>
              <a:t>Studies with multiplexed, rapid and POC/platform tests that detect more than one STI were included.</a:t>
            </a:r>
          </a:p>
          <a:p>
            <a:pPr marL="342900" indent="-342900" algn="just">
              <a:buFont typeface="Arial" panose="020B0604020202020204" pitchFamily="34" charset="0"/>
              <a:buChar char="•"/>
            </a:pPr>
            <a:r>
              <a:rPr lang="en-US" sz="2400" dirty="0"/>
              <a:t>We retrieved 3911 studies and included a final subset of 31 studies (Figure 1).</a:t>
            </a:r>
          </a:p>
          <a:p>
            <a:pPr marL="342900" indent="-342900" algn="just">
              <a:buFont typeface="Arial" panose="020B0604020202020204" pitchFamily="34" charset="0"/>
              <a:buChar char="•"/>
            </a:pPr>
            <a:r>
              <a:rPr lang="en-US" sz="2400" dirty="0"/>
              <a:t>A lack of </a:t>
            </a:r>
            <a:r>
              <a:rPr lang="en-US" sz="2400" i="1" dirty="0"/>
              <a:t>complete</a:t>
            </a:r>
            <a:r>
              <a:rPr lang="en-US" sz="2400" dirty="0"/>
              <a:t> stratified data by pathogens/devices obviated pooling/meta-analyses, a narrative review was thus performed. </a:t>
            </a:r>
          </a:p>
          <a:p>
            <a:pPr marL="342900" indent="-342900" algn="just">
              <a:buFont typeface="Arial" panose="020B0604020202020204" pitchFamily="34" charset="0"/>
              <a:buChar char="•"/>
            </a:pPr>
            <a:r>
              <a:rPr lang="en-US" sz="2400" dirty="0"/>
              <a:t>Sensitivities and specificities were compared and evaluated against lab reference standards.</a:t>
            </a:r>
            <a:endParaRPr lang="en-CA" sz="2400" dirty="0"/>
          </a:p>
        </p:txBody>
      </p:sp>
      <p:pic>
        <p:nvPicPr>
          <p:cNvPr id="18" name="Picture 17">
            <a:extLst>
              <a:ext uri="{FF2B5EF4-FFF2-40B4-BE49-F238E27FC236}">
                <a16:creationId xmlns:a16="http://schemas.microsoft.com/office/drawing/2014/main" id="{3DAEFA33-87CE-6E4B-A284-B59ECCA5CD51}"/>
              </a:ext>
            </a:extLst>
          </p:cNvPr>
          <p:cNvPicPr/>
          <p:nvPr/>
        </p:nvPicPr>
        <p:blipFill>
          <a:blip r:embed="rId6"/>
          <a:stretch>
            <a:fillRect/>
          </a:stretch>
        </p:blipFill>
        <p:spPr>
          <a:xfrm>
            <a:off x="868199" y="14003087"/>
            <a:ext cx="9792000" cy="9504000"/>
          </a:xfrm>
          <a:prstGeom prst="rect">
            <a:avLst/>
          </a:prstGeom>
        </p:spPr>
      </p:pic>
      <p:sp>
        <p:nvSpPr>
          <p:cNvPr id="19" name="Title 1">
            <a:extLst>
              <a:ext uri="{FF2B5EF4-FFF2-40B4-BE49-F238E27FC236}">
                <a16:creationId xmlns:a16="http://schemas.microsoft.com/office/drawing/2014/main" id="{6D63736D-EC50-8840-821D-4D6EF3976E67}"/>
              </a:ext>
            </a:extLst>
          </p:cNvPr>
          <p:cNvSpPr txBox="1">
            <a:spLocks/>
          </p:cNvSpPr>
          <p:nvPr/>
        </p:nvSpPr>
        <p:spPr>
          <a:xfrm>
            <a:off x="792000" y="25230967"/>
            <a:ext cx="9792000" cy="6439761"/>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marL="342900" indent="-342900" algn="just">
              <a:buFont typeface="Arial" panose="020B0604020202020204" pitchFamily="34" charset="0"/>
              <a:buChar char="•"/>
            </a:pPr>
            <a:r>
              <a:rPr lang="en-US" sz="2400" dirty="0"/>
              <a:t>Across 23 countries, 31 observational studies were conducted in N=26,537 at-risk populations, such as men who have sex with men, transgender individuals, injection drug users, female sex workers, Aboriginal communities and pregnant women.</a:t>
            </a:r>
          </a:p>
          <a:p>
            <a:pPr marL="342900" indent="-342900" algn="just">
              <a:buFont typeface="Arial" panose="020B0604020202020204" pitchFamily="34" charset="0"/>
              <a:buChar char="•"/>
            </a:pPr>
            <a:r>
              <a:rPr lang="en-US" sz="2400" dirty="0"/>
              <a:t>Of the 31 included studies, 22 evaluated platform devices and 9 evaluated POC tests.</a:t>
            </a:r>
          </a:p>
          <a:p>
            <a:pPr marL="342900" indent="-342900" algn="just">
              <a:buFont typeface="Arial" panose="020B0604020202020204" pitchFamily="34" charset="0"/>
              <a:buChar char="•"/>
            </a:pPr>
            <a:r>
              <a:rPr lang="en-US" sz="2400" dirty="0"/>
              <a:t>Pathogens screened by platform devices were </a:t>
            </a:r>
            <a:r>
              <a:rPr lang="en-US" sz="2400" i="1" dirty="0"/>
              <a:t>Chlamydia trachomatis</a:t>
            </a:r>
            <a:r>
              <a:rPr lang="en-US" sz="2400" dirty="0"/>
              <a:t>, </a:t>
            </a:r>
            <a:r>
              <a:rPr lang="en-US" sz="2400" i="1" dirty="0"/>
              <a:t>Neisseria gonorrhoeae</a:t>
            </a:r>
            <a:r>
              <a:rPr lang="en-US" sz="2400" dirty="0"/>
              <a:t>, </a:t>
            </a:r>
            <a:r>
              <a:rPr lang="en-US" sz="2400" i="1" dirty="0"/>
              <a:t>Mycoplasma hominis</a:t>
            </a:r>
            <a:r>
              <a:rPr lang="en-US" sz="2400" dirty="0"/>
              <a:t>, </a:t>
            </a:r>
            <a:r>
              <a:rPr lang="en-US" sz="2400" i="1" dirty="0"/>
              <a:t>Mycoplasma </a:t>
            </a:r>
            <a:r>
              <a:rPr lang="en-US" sz="2400" i="1" dirty="0" err="1"/>
              <a:t>genitalium</a:t>
            </a:r>
            <a:r>
              <a:rPr lang="en-US" sz="2400" dirty="0"/>
              <a:t>, </a:t>
            </a:r>
            <a:r>
              <a:rPr lang="en-US" sz="2400" i="1" dirty="0"/>
              <a:t>Trichomonas vaginalis</a:t>
            </a:r>
            <a:r>
              <a:rPr lang="en-US" sz="2400" dirty="0"/>
              <a:t>, </a:t>
            </a:r>
            <a:r>
              <a:rPr lang="en-US" sz="2400" i="1" dirty="0" err="1"/>
              <a:t>Ureaplasma</a:t>
            </a:r>
            <a:r>
              <a:rPr lang="en-US" sz="2400" i="1" dirty="0"/>
              <a:t> </a:t>
            </a:r>
            <a:r>
              <a:rPr lang="en-US" sz="2400" i="1" dirty="0" err="1"/>
              <a:t>urealyticum</a:t>
            </a:r>
            <a:r>
              <a:rPr lang="en-US" sz="2400" dirty="0"/>
              <a:t>, </a:t>
            </a:r>
            <a:r>
              <a:rPr lang="en-US" sz="2400" i="1" dirty="0"/>
              <a:t>Treponema pallidum</a:t>
            </a:r>
            <a:r>
              <a:rPr lang="en-US" sz="2400" dirty="0"/>
              <a:t>, human papillomavirus and herpes simplex virus.</a:t>
            </a:r>
          </a:p>
          <a:p>
            <a:pPr marL="342900" indent="-342900" algn="just">
              <a:buFont typeface="Arial" panose="020B0604020202020204" pitchFamily="34" charset="0"/>
              <a:buChar char="•"/>
            </a:pPr>
            <a:r>
              <a:rPr lang="en-US" sz="2400" dirty="0"/>
              <a:t>POC tests detected HIV, hepatitis B and C and </a:t>
            </a:r>
            <a:r>
              <a:rPr lang="en-US" sz="2400" i="1" dirty="0"/>
              <a:t>Treponema pallid</a:t>
            </a:r>
            <a:r>
              <a:rPr lang="en-US" sz="2400" dirty="0"/>
              <a:t>um.</a:t>
            </a:r>
          </a:p>
          <a:p>
            <a:pPr marL="342900" indent="-342900" algn="just">
              <a:buFont typeface="Arial" panose="020B0604020202020204" pitchFamily="34" charset="0"/>
              <a:buChar char="•"/>
            </a:pPr>
            <a:r>
              <a:rPr lang="en-US" sz="2400" dirty="0"/>
              <a:t>Tables 1 to 12 illustrate the sensitivity and specificity (along with 95% confidence intervals) of the devices with highest diagnostic accuracy (sensitivity and specificity &gt;90%) by STI, device and specimen tested.</a:t>
            </a:r>
          </a:p>
          <a:p>
            <a:pPr marL="342900" indent="-342900" algn="just">
              <a:buFont typeface="Arial" panose="020B0604020202020204" pitchFamily="34" charset="0"/>
              <a:buChar char="•"/>
            </a:pPr>
            <a:r>
              <a:rPr lang="en-US" sz="2400" dirty="0"/>
              <a:t>When more than one specimen was evaluated in a study, the specimen yielding the highest diagnostic performance is shown here.</a:t>
            </a:r>
            <a:endParaRPr lang="en-CA" sz="2400" dirty="0"/>
          </a:p>
          <a:p>
            <a:pPr marL="342900" indent="-342900" algn="just">
              <a:buFont typeface="Arial" panose="020B0604020202020204" pitchFamily="34" charset="0"/>
              <a:buChar char="•"/>
            </a:pPr>
            <a:r>
              <a:rPr lang="en-US" sz="2400" dirty="0"/>
              <a:t>Overall, platform tests yielded a higher specificity and sensitivity (Tables 1-8 &amp; 12), while POC tests yielded a high sensitivity (Tables 9-12).</a:t>
            </a:r>
          </a:p>
          <a:p>
            <a:pPr marL="342900" indent="-342900" algn="just">
              <a:buFont typeface="Arial" panose="020B0604020202020204" pitchFamily="34" charset="0"/>
              <a:buChar char="•"/>
            </a:pPr>
            <a:r>
              <a:rPr lang="en-US" sz="2400" dirty="0"/>
              <a:t>Both technologies were comparable on turnaround time to result.</a:t>
            </a:r>
          </a:p>
        </p:txBody>
      </p:sp>
      <p:sp>
        <p:nvSpPr>
          <p:cNvPr id="20" name="Title 1">
            <a:extLst>
              <a:ext uri="{FF2B5EF4-FFF2-40B4-BE49-F238E27FC236}">
                <a16:creationId xmlns:a16="http://schemas.microsoft.com/office/drawing/2014/main" id="{7880941C-B1BF-5F48-ACAC-1D589E6E4613}"/>
              </a:ext>
            </a:extLst>
          </p:cNvPr>
          <p:cNvSpPr txBox="1">
            <a:spLocks/>
          </p:cNvSpPr>
          <p:nvPr/>
        </p:nvSpPr>
        <p:spPr>
          <a:xfrm>
            <a:off x="11268000" y="7301716"/>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1. Diagnostic accuracy of </a:t>
            </a:r>
            <a:r>
              <a:rPr lang="en-US" sz="2400" b="1" i="1" u="sng" dirty="0"/>
              <a:t>Chlamydia trachomatis</a:t>
            </a:r>
            <a:r>
              <a:rPr lang="en-US" sz="2400" b="1" u="sng" dirty="0"/>
              <a:t> devices</a:t>
            </a:r>
            <a:endParaRPr lang="en-CA" sz="2400" b="1" u="sng" dirty="0"/>
          </a:p>
        </p:txBody>
      </p:sp>
      <p:sp>
        <p:nvSpPr>
          <p:cNvPr id="22" name="Title 1">
            <a:extLst>
              <a:ext uri="{FF2B5EF4-FFF2-40B4-BE49-F238E27FC236}">
                <a16:creationId xmlns:a16="http://schemas.microsoft.com/office/drawing/2014/main" id="{4846B0C2-D547-9B46-9741-C914B722C276}"/>
              </a:ext>
            </a:extLst>
          </p:cNvPr>
          <p:cNvSpPr txBox="1">
            <a:spLocks/>
          </p:cNvSpPr>
          <p:nvPr/>
        </p:nvSpPr>
        <p:spPr>
          <a:xfrm>
            <a:off x="21744000" y="7503224"/>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2. Diagnostic accuracy of </a:t>
            </a:r>
            <a:r>
              <a:rPr lang="en-US" sz="2400" b="1" i="1" u="sng" dirty="0"/>
              <a:t>Mycoplasma </a:t>
            </a:r>
            <a:r>
              <a:rPr lang="en-US" sz="2400" b="1" i="1" u="sng" dirty="0" err="1"/>
              <a:t>genitalium</a:t>
            </a:r>
            <a:r>
              <a:rPr lang="en-US" sz="2400" b="1" i="1" u="sng" dirty="0"/>
              <a:t> </a:t>
            </a:r>
            <a:r>
              <a:rPr lang="en-US" sz="2400" b="1" u="sng" dirty="0"/>
              <a:t>devices</a:t>
            </a:r>
            <a:endParaRPr lang="en-CA" sz="2400" b="1" u="sng" dirty="0"/>
          </a:p>
        </p:txBody>
      </p:sp>
      <p:sp>
        <p:nvSpPr>
          <p:cNvPr id="27" name="Title 1">
            <a:extLst>
              <a:ext uri="{FF2B5EF4-FFF2-40B4-BE49-F238E27FC236}">
                <a16:creationId xmlns:a16="http://schemas.microsoft.com/office/drawing/2014/main" id="{585E7C81-9630-0C44-8278-572512338A05}"/>
              </a:ext>
            </a:extLst>
          </p:cNvPr>
          <p:cNvSpPr txBox="1">
            <a:spLocks/>
          </p:cNvSpPr>
          <p:nvPr/>
        </p:nvSpPr>
        <p:spPr>
          <a:xfrm>
            <a:off x="11268000" y="24658052"/>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3. Diagnostic accuracy of </a:t>
            </a:r>
            <a:r>
              <a:rPr lang="en-US" sz="2400" b="1" i="1" u="sng" dirty="0"/>
              <a:t>Mycoplasma hominis </a:t>
            </a:r>
            <a:r>
              <a:rPr lang="en-US" sz="2400" b="1" u="sng" dirty="0"/>
              <a:t>devices</a:t>
            </a:r>
            <a:endParaRPr lang="en-CA" sz="2400" b="1" u="sng" dirty="0"/>
          </a:p>
        </p:txBody>
      </p:sp>
      <p:sp>
        <p:nvSpPr>
          <p:cNvPr id="29" name="Title 1">
            <a:extLst>
              <a:ext uri="{FF2B5EF4-FFF2-40B4-BE49-F238E27FC236}">
                <a16:creationId xmlns:a16="http://schemas.microsoft.com/office/drawing/2014/main" id="{8F4088F1-4F19-DD45-9872-338E60F481AC}"/>
              </a:ext>
            </a:extLst>
          </p:cNvPr>
          <p:cNvSpPr txBox="1">
            <a:spLocks/>
          </p:cNvSpPr>
          <p:nvPr/>
        </p:nvSpPr>
        <p:spPr>
          <a:xfrm>
            <a:off x="11268000" y="5040000"/>
            <a:ext cx="30744000" cy="936000"/>
          </a:xfrm>
          <a:prstGeom prst="rect">
            <a:avLst/>
          </a:prstGeom>
          <a:solidFill>
            <a:srgbClr val="FF9300"/>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RESULTS</a:t>
            </a:r>
          </a:p>
        </p:txBody>
      </p:sp>
      <p:sp>
        <p:nvSpPr>
          <p:cNvPr id="30" name="Title 1">
            <a:extLst>
              <a:ext uri="{FF2B5EF4-FFF2-40B4-BE49-F238E27FC236}">
                <a16:creationId xmlns:a16="http://schemas.microsoft.com/office/drawing/2014/main" id="{93E00829-E275-6B43-907F-2031667E5DEC}"/>
              </a:ext>
            </a:extLst>
          </p:cNvPr>
          <p:cNvSpPr txBox="1">
            <a:spLocks/>
          </p:cNvSpPr>
          <p:nvPr/>
        </p:nvSpPr>
        <p:spPr>
          <a:xfrm>
            <a:off x="792000" y="23594109"/>
            <a:ext cx="10080000" cy="436007"/>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dirty="0"/>
              <a:t>Figure 1. PRISMA Flow chart</a:t>
            </a:r>
            <a:endParaRPr lang="en-CA" sz="2400" dirty="0"/>
          </a:p>
        </p:txBody>
      </p:sp>
      <p:sp>
        <p:nvSpPr>
          <p:cNvPr id="31" name="Title 1">
            <a:extLst>
              <a:ext uri="{FF2B5EF4-FFF2-40B4-BE49-F238E27FC236}">
                <a16:creationId xmlns:a16="http://schemas.microsoft.com/office/drawing/2014/main" id="{5716C533-864E-3747-A0F6-54E3D95C042F}"/>
              </a:ext>
            </a:extLst>
          </p:cNvPr>
          <p:cNvSpPr txBox="1">
            <a:spLocks/>
          </p:cNvSpPr>
          <p:nvPr/>
        </p:nvSpPr>
        <p:spPr>
          <a:xfrm>
            <a:off x="11268000" y="16043556"/>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5. Diagnostic accuracy of </a:t>
            </a:r>
            <a:r>
              <a:rPr lang="en-US" sz="2400" b="1" i="1" u="sng" dirty="0"/>
              <a:t>Neisseria gonorrhoeae </a:t>
            </a:r>
            <a:r>
              <a:rPr lang="en-US" sz="2400" b="1" u="sng" dirty="0"/>
              <a:t>devices</a:t>
            </a:r>
            <a:endParaRPr lang="en-CA" sz="2400" b="1" u="sng" dirty="0"/>
          </a:p>
        </p:txBody>
      </p:sp>
      <p:sp>
        <p:nvSpPr>
          <p:cNvPr id="34" name="Title 1">
            <a:extLst>
              <a:ext uri="{FF2B5EF4-FFF2-40B4-BE49-F238E27FC236}">
                <a16:creationId xmlns:a16="http://schemas.microsoft.com/office/drawing/2014/main" id="{F2ADC14C-5525-1C44-BB9D-C9DE653BA73B}"/>
              </a:ext>
            </a:extLst>
          </p:cNvPr>
          <p:cNvSpPr txBox="1">
            <a:spLocks/>
          </p:cNvSpPr>
          <p:nvPr/>
        </p:nvSpPr>
        <p:spPr>
          <a:xfrm>
            <a:off x="21744000" y="17269652"/>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6. Diagnostic accuracy of </a:t>
            </a:r>
            <a:r>
              <a:rPr lang="en-US" sz="2400" b="1" i="1" u="sng" dirty="0" err="1"/>
              <a:t>Ureaplasma</a:t>
            </a:r>
            <a:r>
              <a:rPr lang="en-US" sz="2400" b="1" i="1" u="sng" dirty="0"/>
              <a:t> </a:t>
            </a:r>
            <a:r>
              <a:rPr lang="en-US" sz="2400" b="1" i="1" u="sng" dirty="0" err="1"/>
              <a:t>urealyticum</a:t>
            </a:r>
            <a:r>
              <a:rPr lang="en-US" sz="2400" b="1" i="1" u="sng" dirty="0"/>
              <a:t> </a:t>
            </a:r>
            <a:r>
              <a:rPr lang="en-US" sz="2400" b="1" u="sng" dirty="0"/>
              <a:t>devices</a:t>
            </a:r>
            <a:endParaRPr lang="en-CA" sz="2400" b="1" u="sng" dirty="0"/>
          </a:p>
        </p:txBody>
      </p:sp>
      <p:sp>
        <p:nvSpPr>
          <p:cNvPr id="37" name="Title 1">
            <a:extLst>
              <a:ext uri="{FF2B5EF4-FFF2-40B4-BE49-F238E27FC236}">
                <a16:creationId xmlns:a16="http://schemas.microsoft.com/office/drawing/2014/main" id="{C8F70845-1F42-FB42-93CE-444B26BF18A2}"/>
              </a:ext>
            </a:extLst>
          </p:cNvPr>
          <p:cNvSpPr txBox="1">
            <a:spLocks/>
          </p:cNvSpPr>
          <p:nvPr/>
        </p:nvSpPr>
        <p:spPr>
          <a:xfrm>
            <a:off x="21744000" y="12697648"/>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4. Diagnostic accuracy of </a:t>
            </a:r>
            <a:r>
              <a:rPr lang="en-US" sz="2400" b="1" i="1" u="sng" dirty="0"/>
              <a:t>Trichomonas vaginalis </a:t>
            </a:r>
            <a:r>
              <a:rPr lang="en-US" sz="2400" b="1" u="sng" dirty="0"/>
              <a:t>devices</a:t>
            </a:r>
            <a:endParaRPr lang="en-CA" sz="2400" b="1" u="sng" dirty="0"/>
          </a:p>
        </p:txBody>
      </p:sp>
      <p:sp>
        <p:nvSpPr>
          <p:cNvPr id="40" name="Title 1">
            <a:extLst>
              <a:ext uri="{FF2B5EF4-FFF2-40B4-BE49-F238E27FC236}">
                <a16:creationId xmlns:a16="http://schemas.microsoft.com/office/drawing/2014/main" id="{6DB3E39D-624B-354B-BDDE-5D0D7552889A}"/>
              </a:ext>
            </a:extLst>
          </p:cNvPr>
          <p:cNvSpPr txBox="1">
            <a:spLocks/>
          </p:cNvSpPr>
          <p:nvPr/>
        </p:nvSpPr>
        <p:spPr>
          <a:xfrm>
            <a:off x="11268000" y="6264000"/>
            <a:ext cx="20268000" cy="936000"/>
          </a:xfrm>
          <a:prstGeom prst="rect">
            <a:avLst/>
          </a:prstGeom>
          <a:solidFill>
            <a:srgbClr val="FF9300">
              <a:alpha val="45000"/>
            </a:srgbClr>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PLATFORM DEVICES</a:t>
            </a:r>
          </a:p>
        </p:txBody>
      </p:sp>
      <p:graphicFrame>
        <p:nvGraphicFramePr>
          <p:cNvPr id="42" name="Table 41">
            <a:extLst>
              <a:ext uri="{FF2B5EF4-FFF2-40B4-BE49-F238E27FC236}">
                <a16:creationId xmlns:a16="http://schemas.microsoft.com/office/drawing/2014/main" id="{B6B8C0E5-4BC8-EF46-921A-0F286FC6814C}"/>
              </a:ext>
            </a:extLst>
          </p:cNvPr>
          <p:cNvGraphicFramePr>
            <a:graphicFrameLocks noGrp="1"/>
          </p:cNvGraphicFramePr>
          <p:nvPr>
            <p:extLst>
              <p:ext uri="{D42A27DB-BD31-4B8C-83A1-F6EECF244321}">
                <p14:modId xmlns:p14="http://schemas.microsoft.com/office/powerpoint/2010/main" val="561166531"/>
              </p:ext>
            </p:extLst>
          </p:nvPr>
        </p:nvGraphicFramePr>
        <p:xfrm>
          <a:off x="11736000" y="7938652"/>
          <a:ext cx="8855999" cy="7887593"/>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2085005071"/>
                    </a:ext>
                  </a:extLst>
                </a:gridCol>
                <a:gridCol w="2382790">
                  <a:extLst>
                    <a:ext uri="{9D8B030D-6E8A-4147-A177-3AD203B41FA5}">
                      <a16:colId xmlns:a16="http://schemas.microsoft.com/office/drawing/2014/main" val="1538437758"/>
                    </a:ext>
                  </a:extLst>
                </a:gridCol>
                <a:gridCol w="1972323">
                  <a:extLst>
                    <a:ext uri="{9D8B030D-6E8A-4147-A177-3AD203B41FA5}">
                      <a16:colId xmlns:a16="http://schemas.microsoft.com/office/drawing/2014/main" val="210030826"/>
                    </a:ext>
                  </a:extLst>
                </a:gridCol>
                <a:gridCol w="1972323">
                  <a:extLst>
                    <a:ext uri="{9D8B030D-6E8A-4147-A177-3AD203B41FA5}">
                      <a16:colId xmlns:a16="http://schemas.microsoft.com/office/drawing/2014/main" val="3216092615"/>
                    </a:ext>
                  </a:extLst>
                </a:gridCol>
              </a:tblGrid>
              <a:tr h="289897">
                <a:tc>
                  <a:txBody>
                    <a:bodyPr/>
                    <a:lstStyle/>
                    <a:p>
                      <a:pPr algn="ctr">
                        <a:spcAft>
                          <a:spcPts val="0"/>
                        </a:spcAft>
                      </a:pPr>
                      <a:r>
                        <a:rPr lang="fr-CA" sz="1800" dirty="0">
                          <a:effectLst/>
                        </a:rPr>
                        <a:t>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606480847"/>
                  </a:ext>
                </a:extLst>
              </a:tr>
              <a:tr h="869697">
                <a:tc>
                  <a:txBody>
                    <a:bodyPr/>
                    <a:lstStyle/>
                    <a:p>
                      <a:pPr algn="ctr">
                        <a:spcAft>
                          <a:spcPts val="0"/>
                        </a:spcAft>
                      </a:pPr>
                      <a:r>
                        <a:rPr lang="en-CA" sz="1800">
                          <a:effectLst/>
                        </a:rPr>
                        <a:t>Aurora FLOW</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Vaginal (female)</a:t>
                      </a:r>
                    </a:p>
                    <a:p>
                      <a:pPr algn="ctr">
                        <a:spcAft>
                          <a:spcPts val="0"/>
                        </a:spcAft>
                      </a:pPr>
                      <a:r>
                        <a:rPr lang="en-CA" sz="1800" dirty="0">
                          <a:effectLst/>
                        </a:rPr>
                        <a:t>Urine (urethral), rectal &amp; throat (male)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(92.4-100.0)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99.8 (99.0-99.9)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624295837"/>
                  </a:ext>
                </a:extLst>
              </a:tr>
              <a:tr h="579801">
                <a:tc>
                  <a:txBody>
                    <a:bodyPr/>
                    <a:lstStyle/>
                    <a:p>
                      <a:pPr algn="ctr">
                        <a:spcAft>
                          <a:spcPts val="0"/>
                        </a:spcAft>
                      </a:pPr>
                      <a:r>
                        <a:rPr lang="en-CA" sz="1800" dirty="0" err="1">
                          <a:effectLst/>
                        </a:rPr>
                        <a:t>AmpliSens</a:t>
                      </a:r>
                      <a:r>
                        <a:rPr lang="en-CA" sz="1800" dirty="0">
                          <a:effectLst/>
                        </a:rPr>
                        <a: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 &amp; urine (female)</a:t>
                      </a:r>
                    </a:p>
                    <a:p>
                      <a:pPr algn="ctr">
                        <a:spcAft>
                          <a:spcPts val="0"/>
                        </a:spcAft>
                      </a:pPr>
                      <a:r>
                        <a:rPr lang="en-CA" sz="1800">
                          <a:effectLst/>
                        </a:rPr>
                        <a:t>Urine (male)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97.5 (91.2-99.6)</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(99.7-100.0)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999816696"/>
                  </a:ext>
                </a:extLst>
              </a:tr>
              <a:tr h="289897">
                <a:tc rowSpan="2">
                  <a:txBody>
                    <a:bodyPr/>
                    <a:lstStyle/>
                    <a:p>
                      <a:pPr marL="0" marR="0" lvl="0" indent="0" algn="ctr" defTabSz="4276740" rtl="0" eaLnBrk="1" fontAlgn="auto" latinLnBrk="0" hangingPunct="1">
                        <a:lnSpc>
                          <a:spcPct val="100000"/>
                        </a:lnSpc>
                        <a:spcBef>
                          <a:spcPts val="0"/>
                        </a:spcBef>
                        <a:spcAft>
                          <a:spcPts val="0"/>
                        </a:spcAft>
                        <a:buClrTx/>
                        <a:buSzTx/>
                        <a:buFontTx/>
                        <a:buNone/>
                        <a:tabLst/>
                        <a:defRPr/>
                      </a:pPr>
                      <a:r>
                        <a:rPr lang="en-CA" sz="1800" dirty="0" err="1">
                          <a:effectLst/>
                        </a:rPr>
                        <a:t>Anyplex</a:t>
                      </a:r>
                      <a:r>
                        <a:rPr lang="en-CA" sz="1800" dirty="0">
                          <a:effectLst/>
                        </a:rPr>
                        <a:t> II STI-7 Detection Kit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(100.0-1000)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191920110"/>
                  </a:ext>
                </a:extLst>
              </a:tr>
              <a:tr h="350239">
                <a:tc vMerge="1">
                  <a:txBody>
                    <a:bodyPr/>
                    <a:lstStyle/>
                    <a:p>
                      <a:endParaRPr lang="en-US"/>
                    </a:p>
                  </a:txBody>
                  <a:tcPr/>
                </a:tc>
                <a:tc>
                  <a:txBody>
                    <a:bodyPr/>
                    <a:lstStyle/>
                    <a:p>
                      <a:pPr algn="ctr">
                        <a:spcAft>
                          <a:spcPts val="0"/>
                        </a:spcAft>
                      </a:pPr>
                      <a:r>
                        <a:rPr lang="en-CA" sz="1800" dirty="0">
                          <a:effectLst/>
                        </a:rPr>
                        <a:t>Endocervical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308555133"/>
                  </a:ext>
                </a:extLst>
              </a:tr>
              <a:tr h="289897">
                <a:tc>
                  <a:txBody>
                    <a:bodyPr/>
                    <a:lstStyle/>
                    <a:p>
                      <a:pPr algn="ctr">
                        <a:spcAft>
                          <a:spcPts val="0"/>
                        </a:spcAft>
                      </a:pPr>
                      <a:r>
                        <a:rPr lang="en-CA" sz="1800">
                          <a:effectLst/>
                        </a:rPr>
                        <a:t>Abbott RealTime CT/NG</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92.6 (87.6-95.7)</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(99.4-100.0)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504562722"/>
                  </a:ext>
                </a:extLst>
              </a:tr>
              <a:tr h="289897">
                <a:tc>
                  <a:txBody>
                    <a:bodyPr/>
                    <a:lstStyle/>
                    <a:p>
                      <a:pPr algn="ctr">
                        <a:spcAft>
                          <a:spcPts val="0"/>
                        </a:spcAft>
                      </a:pPr>
                      <a:r>
                        <a:rPr lang="en-CA" sz="1800">
                          <a:effectLst/>
                        </a:rPr>
                        <a:t>Seeplex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96.8 (92.5-100.0)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99.4 (98.9-99.9)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759385670"/>
                  </a:ext>
                </a:extLst>
              </a:tr>
              <a:tr h="289897">
                <a:tc>
                  <a:txBody>
                    <a:bodyPr/>
                    <a:lstStyle/>
                    <a:p>
                      <a:pPr algn="ctr">
                        <a:spcAft>
                          <a:spcPts val="0"/>
                        </a:spcAft>
                      </a:pPr>
                      <a:r>
                        <a:rPr lang="en-CA" sz="1800">
                          <a:effectLst/>
                        </a:rPr>
                        <a:t>Siemens VERSANT kPCR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288039887"/>
                  </a:ext>
                </a:extLst>
              </a:tr>
              <a:tr h="289897">
                <a:tc rowSpan="3">
                  <a:txBody>
                    <a:bodyPr/>
                    <a:lstStyle/>
                    <a:p>
                      <a:pPr algn="ctr">
                        <a:spcAft>
                          <a:spcPts val="0"/>
                        </a:spcAft>
                      </a:pPr>
                      <a:r>
                        <a:rPr lang="en-CA" sz="1800">
                          <a:effectLst/>
                        </a:rPr>
                        <a:t>GeneXpert® CT/NG</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97.1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34912249"/>
                  </a:ext>
                </a:extLst>
              </a:tr>
              <a:tr h="579801">
                <a:tc vMerge="1">
                  <a:txBody>
                    <a:bodyPr/>
                    <a:lstStyle/>
                    <a:p>
                      <a:endParaRPr lang="en-US"/>
                    </a:p>
                  </a:txBody>
                  <a:tcPr/>
                </a:tc>
                <a:tc>
                  <a:txBody>
                    <a:bodyPr/>
                    <a:lstStyle/>
                    <a:p>
                      <a:pPr algn="ctr">
                        <a:spcAft>
                          <a:spcPts val="0"/>
                        </a:spcAft>
                      </a:pPr>
                      <a:r>
                        <a:rPr lang="en-CA" sz="1800">
                          <a:effectLst/>
                        </a:rPr>
                        <a:t>Vaginal (female)</a:t>
                      </a:r>
                    </a:p>
                    <a:p>
                      <a:pPr algn="ctr">
                        <a:spcAft>
                          <a:spcPts val="0"/>
                        </a:spcAft>
                      </a:pPr>
                      <a:r>
                        <a:rPr lang="en-CA" sz="1800">
                          <a:effectLst/>
                        </a:rPr>
                        <a:t>Urine (male)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98.6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98.7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069308285"/>
                  </a:ext>
                </a:extLst>
              </a:tr>
              <a:tr h="289897">
                <a:tc vMerge="1">
                  <a:txBody>
                    <a:bodyPr/>
                    <a:lstStyle/>
                    <a:p>
                      <a:endParaRPr lang="en-US"/>
                    </a:p>
                  </a:txBody>
                  <a:tcPr/>
                </a:tc>
                <a:tc>
                  <a:txBody>
                    <a:bodyPr/>
                    <a:lstStyle/>
                    <a:p>
                      <a:pPr algn="ctr">
                        <a:spcAft>
                          <a:spcPts val="0"/>
                        </a:spcAft>
                      </a:pPr>
                      <a:r>
                        <a:rPr lang="en-CA" sz="1800">
                          <a:effectLst/>
                        </a:rPr>
                        <a:t>Urine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(75.9-100.0)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99.5 (96.5-100.0)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742425052"/>
                  </a:ext>
                </a:extLst>
              </a:tr>
              <a:tr h="289897">
                <a:tc rowSpan="2">
                  <a:txBody>
                    <a:bodyPr/>
                    <a:lstStyle/>
                    <a:p>
                      <a:pPr algn="ctr">
                        <a:spcAft>
                          <a:spcPts val="0"/>
                        </a:spcAft>
                      </a:pPr>
                      <a:r>
                        <a:rPr lang="en-CA" sz="1800" dirty="0">
                          <a:effectLst/>
                        </a:rPr>
                        <a:t>Bio-Rad Dx CT/NG/MG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(female)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(83.2-100.0)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(97.7-100.0)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685871705"/>
                  </a:ext>
                </a:extLst>
              </a:tr>
              <a:tr h="289897">
                <a:tc vMerge="1">
                  <a:txBody>
                    <a:bodyPr/>
                    <a:lstStyle/>
                    <a:p>
                      <a:endParaRPr lang="en-US"/>
                    </a:p>
                  </a:txBody>
                  <a:tcPr/>
                </a:tc>
                <a:tc>
                  <a:txBody>
                    <a:bodyPr/>
                    <a:lstStyle/>
                    <a:p>
                      <a:pPr algn="ctr">
                        <a:spcAft>
                          <a:spcPts val="0"/>
                        </a:spcAft>
                      </a:pPr>
                      <a:r>
                        <a:rPr lang="en-CA" sz="1800">
                          <a:effectLst/>
                        </a:rPr>
                        <a:t>Urogenital, anorectal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25295833"/>
                  </a:ext>
                </a:extLst>
              </a:tr>
              <a:tr h="289897">
                <a:tc rowSpan="2">
                  <a:txBody>
                    <a:bodyPr/>
                    <a:lstStyle/>
                    <a:p>
                      <a:pPr algn="ctr">
                        <a:spcAft>
                          <a:spcPts val="0"/>
                        </a:spcAft>
                      </a:pPr>
                      <a:r>
                        <a:rPr lang="en-CA" sz="1800" dirty="0">
                          <a:effectLst/>
                        </a:rPr>
                        <a:t>BD Max CT/GC/TV</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Vaginal (female)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99.3 (96.1-99.9)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98.6 (98.0-99.1)</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996663087"/>
                  </a:ext>
                </a:extLst>
              </a:tr>
              <a:tr h="289897">
                <a:tc vMerge="1">
                  <a:txBody>
                    <a:bodyPr/>
                    <a:lstStyle/>
                    <a:p>
                      <a:endParaRPr lang="en-US"/>
                    </a:p>
                  </a:txBody>
                  <a:tcPr/>
                </a:tc>
                <a:tc>
                  <a:txBody>
                    <a:bodyPr/>
                    <a:lstStyle/>
                    <a:p>
                      <a:pPr algn="ctr">
                        <a:spcAft>
                          <a:spcPts val="0"/>
                        </a:spcAft>
                      </a:pPr>
                      <a:r>
                        <a:rPr lang="en-CA" sz="1800" dirty="0">
                          <a:effectLst/>
                        </a:rPr>
                        <a:t>Urine (male)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96.1 (92.2-98.1)</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99.4 (98.4-99.8)</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3731656"/>
                  </a:ext>
                </a:extLst>
              </a:tr>
              <a:tr h="869697">
                <a:tc>
                  <a:txBody>
                    <a:bodyPr/>
                    <a:lstStyle/>
                    <a:p>
                      <a:pPr algn="ctr">
                        <a:spcAft>
                          <a:spcPts val="0"/>
                        </a:spcAft>
                      </a:pPr>
                      <a:r>
                        <a:rPr lang="en-CA" sz="1800">
                          <a:effectLst/>
                        </a:rPr>
                        <a:t>STDFinder (multiplex ligation-dependent probe amplification)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77148771"/>
                  </a:ext>
                </a:extLst>
              </a:tr>
              <a:tr h="289897">
                <a:tc rowSpan="2">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685911739"/>
                  </a:ext>
                </a:extLst>
              </a:tr>
              <a:tr h="289897">
                <a:tc vMerge="1">
                  <a:txBody>
                    <a:bodyPr/>
                    <a:lstStyle/>
                    <a:p>
                      <a:endParaRPr lang="en-US"/>
                    </a:p>
                  </a:txBody>
                  <a:tcPr/>
                </a:tc>
                <a:tc>
                  <a:txBody>
                    <a:bodyPr/>
                    <a:lstStyle/>
                    <a:p>
                      <a:pPr algn="ctr">
                        <a:spcAft>
                          <a:spcPts val="0"/>
                        </a:spcAft>
                      </a:pPr>
                      <a:r>
                        <a:rPr lang="en-CA" sz="1800">
                          <a:effectLst/>
                        </a:rPr>
                        <a:t>Semen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790821370"/>
                  </a:ext>
                </a:extLst>
              </a:tr>
              <a:tr h="869697">
                <a:tc gridSpan="4">
                  <a:txBody>
                    <a:bodyPr/>
                    <a:lstStyle/>
                    <a:p>
                      <a:pPr>
                        <a:spcAft>
                          <a:spcPts val="0"/>
                        </a:spcAft>
                      </a:pPr>
                      <a:r>
                        <a:rPr lang="en-CA" sz="1800" b="0" dirty="0">
                          <a:effectLst/>
                        </a:rPr>
                        <a:t>CI, confidence interval; CT, </a:t>
                      </a:r>
                      <a:r>
                        <a:rPr lang="en-CA" sz="1800" b="0" i="1" dirty="0">
                          <a:effectLst/>
                        </a:rPr>
                        <a:t>Chlamydia trachomatis</a:t>
                      </a:r>
                      <a:r>
                        <a:rPr lang="en-CA" sz="1800" b="0" dirty="0">
                          <a:effectLst/>
                        </a:rPr>
                        <a:t>; GC or NG, </a:t>
                      </a:r>
                      <a:r>
                        <a:rPr lang="en-CA" sz="1800" b="0" i="1" dirty="0">
                          <a:effectLst/>
                        </a:rPr>
                        <a:t>Neisseria gonorrhoeae</a:t>
                      </a:r>
                      <a:r>
                        <a:rPr lang="en-CA" sz="1800" b="0" dirty="0">
                          <a:effectLst/>
                        </a:rPr>
                        <a:t>; </a:t>
                      </a:r>
                      <a:r>
                        <a:rPr lang="en-CA" sz="1800" b="0" dirty="0" err="1">
                          <a:effectLst/>
                        </a:rPr>
                        <a:t>kPCR</a:t>
                      </a:r>
                      <a:r>
                        <a:rPr lang="en-CA" sz="1800" b="0" dirty="0">
                          <a:effectLst/>
                        </a:rPr>
                        <a:t>, kinetic polymerase chain reaction; MG, </a:t>
                      </a:r>
                      <a:r>
                        <a:rPr lang="en-CA" sz="1800" b="0" i="1" dirty="0">
                          <a:effectLst/>
                        </a:rPr>
                        <a:t>Mycoplasma </a:t>
                      </a:r>
                      <a:r>
                        <a:rPr lang="en-CA" sz="1800" b="0" i="1" dirty="0" err="1">
                          <a:effectLst/>
                        </a:rPr>
                        <a:t>genitalium</a:t>
                      </a:r>
                      <a:r>
                        <a:rPr lang="en-CA" sz="1800" b="0" dirty="0">
                          <a:effectLst/>
                        </a:rPr>
                        <a:t>; NA, not available; STI, sexually-transmitted infection; PCR, polymerase chain reaction; TV, </a:t>
                      </a:r>
                      <a:r>
                        <a:rPr lang="en-CA" sz="1800" b="0" i="1" dirty="0">
                          <a:effectLst/>
                        </a:rPr>
                        <a:t>Trichomonas vaginalis</a:t>
                      </a:r>
                      <a:r>
                        <a:rPr lang="en-CA" sz="1800" b="0" dirty="0">
                          <a:effectLst/>
                        </a:rPr>
                        <a: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7737706"/>
                  </a:ext>
                </a:extLst>
              </a:tr>
            </a:tbl>
          </a:graphicData>
        </a:graphic>
      </p:graphicFrame>
      <p:graphicFrame>
        <p:nvGraphicFramePr>
          <p:cNvPr id="43" name="Table 42">
            <a:extLst>
              <a:ext uri="{FF2B5EF4-FFF2-40B4-BE49-F238E27FC236}">
                <a16:creationId xmlns:a16="http://schemas.microsoft.com/office/drawing/2014/main" id="{2B5AB412-D7AD-8C4B-8FA7-75944E3D2F38}"/>
              </a:ext>
            </a:extLst>
          </p:cNvPr>
          <p:cNvGraphicFramePr>
            <a:graphicFrameLocks noGrp="1"/>
          </p:cNvGraphicFramePr>
          <p:nvPr>
            <p:extLst>
              <p:ext uri="{D42A27DB-BD31-4B8C-83A1-F6EECF244321}">
                <p14:modId xmlns:p14="http://schemas.microsoft.com/office/powerpoint/2010/main" val="362735405"/>
              </p:ext>
            </p:extLst>
          </p:nvPr>
        </p:nvGraphicFramePr>
        <p:xfrm>
          <a:off x="22212000" y="8124110"/>
          <a:ext cx="8855999" cy="4464001"/>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2267877722"/>
                    </a:ext>
                  </a:extLst>
                </a:gridCol>
                <a:gridCol w="2382790">
                  <a:extLst>
                    <a:ext uri="{9D8B030D-6E8A-4147-A177-3AD203B41FA5}">
                      <a16:colId xmlns:a16="http://schemas.microsoft.com/office/drawing/2014/main" val="4061294922"/>
                    </a:ext>
                  </a:extLst>
                </a:gridCol>
                <a:gridCol w="1972323">
                  <a:extLst>
                    <a:ext uri="{9D8B030D-6E8A-4147-A177-3AD203B41FA5}">
                      <a16:colId xmlns:a16="http://schemas.microsoft.com/office/drawing/2014/main" val="3641637257"/>
                    </a:ext>
                  </a:extLst>
                </a:gridCol>
                <a:gridCol w="1972323">
                  <a:extLst>
                    <a:ext uri="{9D8B030D-6E8A-4147-A177-3AD203B41FA5}">
                      <a16:colId xmlns:a16="http://schemas.microsoft.com/office/drawing/2014/main" val="3069589076"/>
                    </a:ext>
                  </a:extLst>
                </a:gridCol>
              </a:tblGrid>
              <a:tr h="280081">
                <a:tc>
                  <a:txBody>
                    <a:bodyPr/>
                    <a:lstStyle/>
                    <a:p>
                      <a:pPr algn="ctr">
                        <a:spcAft>
                          <a:spcPts val="0"/>
                        </a:spcAft>
                      </a:pPr>
                      <a:r>
                        <a:rPr lang="fr-CA" sz="1800" dirty="0">
                          <a:effectLst/>
                        </a:rPr>
                        <a:t>Test18</a:t>
                      </a: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031251929"/>
                  </a:ext>
                </a:extLst>
              </a:tr>
              <a:tr h="560158">
                <a:tc>
                  <a:txBody>
                    <a:bodyPr/>
                    <a:lstStyle/>
                    <a:p>
                      <a:pPr algn="ctr">
                        <a:spcAft>
                          <a:spcPts val="0"/>
                        </a:spcAft>
                      </a:pPr>
                      <a:r>
                        <a:rPr lang="en-CA" sz="1800" dirty="0" err="1">
                          <a:effectLst/>
                        </a:rPr>
                        <a:t>Anyplex</a:t>
                      </a:r>
                      <a:r>
                        <a:rPr lang="en-CA" sz="1800" dirty="0">
                          <a:effectLst/>
                        </a:rPr>
                        <a:t> II STI-7 Detection Kit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Urine, endocervical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(100.0-100.0)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947956606"/>
                  </a:ext>
                </a:extLst>
              </a:tr>
              <a:tr h="280081">
                <a:tc>
                  <a:txBody>
                    <a:bodyPr/>
                    <a:lstStyle/>
                    <a:p>
                      <a:pPr algn="ctr">
                        <a:spcAft>
                          <a:spcPts val="0"/>
                        </a:spcAft>
                      </a:pPr>
                      <a:r>
                        <a:rPr lang="en-CA" sz="1800">
                          <a:effectLst/>
                        </a:rPr>
                        <a:t>AmpliSens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99.3 (98.7-99.9)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311335568"/>
                  </a:ext>
                </a:extLst>
              </a:tr>
              <a:tr h="280081">
                <a:tc rowSpan="2">
                  <a:txBody>
                    <a:bodyPr/>
                    <a:lstStyle/>
                    <a:p>
                      <a:pPr algn="ctr">
                        <a:spcAft>
                          <a:spcPts val="0"/>
                        </a:spcAft>
                      </a:pPr>
                      <a:r>
                        <a:rPr lang="en-CA" sz="1800" dirty="0">
                          <a:effectLst/>
                        </a:rPr>
                        <a:t>Bio-Rad Dx CT/NG/MG</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(female)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(20.6-100.0)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(97.6-100.0)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650765962"/>
                  </a:ext>
                </a:extLst>
              </a:tr>
              <a:tr h="280081">
                <a:tc vMerge="1">
                  <a:txBody>
                    <a:bodyPr/>
                    <a:lstStyle/>
                    <a:p>
                      <a:endParaRPr lang="en-US"/>
                    </a:p>
                  </a:txBody>
                  <a:tcPr/>
                </a:tc>
                <a:tc>
                  <a:txBody>
                    <a:bodyPr/>
                    <a:lstStyle/>
                    <a:p>
                      <a:pPr algn="ctr">
                        <a:spcAft>
                          <a:spcPts val="0"/>
                        </a:spcAft>
                      </a:pPr>
                      <a:r>
                        <a:rPr lang="en-CA" sz="1800">
                          <a:effectLst/>
                        </a:rPr>
                        <a:t>Urine (male)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(56.5-100.0)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(98.5-100.0)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692589"/>
                  </a:ext>
                </a:extLst>
              </a:tr>
              <a:tr h="280081">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Semen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142810015"/>
                  </a:ext>
                </a:extLst>
              </a:tr>
              <a:tr h="840239">
                <a:tc>
                  <a:txBody>
                    <a:bodyPr/>
                    <a:lstStyle/>
                    <a:p>
                      <a:pPr algn="ctr">
                        <a:spcAft>
                          <a:spcPts val="0"/>
                        </a:spcAft>
                      </a:pPr>
                      <a:r>
                        <a:rPr lang="en-CA" sz="1800" dirty="0" err="1">
                          <a:effectLst/>
                        </a:rPr>
                        <a:t>STDFinder</a:t>
                      </a:r>
                      <a:r>
                        <a:rPr lang="en-CA" sz="1800" dirty="0">
                          <a:effectLst/>
                        </a:rPr>
                        <a:t> (multiplex ligation-dependent probe amplification)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143473953"/>
                  </a:ext>
                </a:extLst>
              </a:tr>
              <a:tr h="280081">
                <a:tc>
                  <a:txBody>
                    <a:bodyPr/>
                    <a:lstStyle/>
                    <a:p>
                      <a:pPr algn="ctr">
                        <a:spcAft>
                          <a:spcPts val="0"/>
                        </a:spcAft>
                      </a:pPr>
                      <a:r>
                        <a:rPr lang="en-CA" sz="1800" dirty="0" err="1">
                          <a:effectLst/>
                        </a:rPr>
                        <a:t>Seeplex</a:t>
                      </a:r>
                      <a:r>
                        <a:rPr lang="en-CA" sz="1800" dirty="0">
                          <a:effectLst/>
                        </a:rPr>
                        <a: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91.7 (80.7-100.0)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99.8 (99.5-100.0)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61708763"/>
                  </a:ext>
                </a:extLst>
              </a:tr>
              <a:tr h="560158">
                <a:tc>
                  <a:txBody>
                    <a:bodyPr/>
                    <a:lstStyle/>
                    <a:p>
                      <a:pPr algn="ctr">
                        <a:spcAft>
                          <a:spcPts val="0"/>
                        </a:spcAft>
                      </a:pPr>
                      <a:r>
                        <a:rPr lang="en-CA" sz="1800">
                          <a:effectLst/>
                        </a:rPr>
                        <a:t>S-DiaMGTV multiplex Diagenode kit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anorectal, pharyngeal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91.5 (85.4-95.7)</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99.7 (99.1-99.9)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0778945"/>
                  </a:ext>
                </a:extLst>
              </a:tr>
              <a:tr h="822960">
                <a:tc gridSpan="4">
                  <a:txBody>
                    <a:bodyPr/>
                    <a:lstStyle/>
                    <a:p>
                      <a:pPr>
                        <a:spcAft>
                          <a:spcPts val="0"/>
                        </a:spcAft>
                      </a:pPr>
                      <a:r>
                        <a:rPr lang="en-CA" sz="1800" b="0" dirty="0">
                          <a:effectLst/>
                        </a:rPr>
                        <a:t>CI, confidence interval; CT, </a:t>
                      </a:r>
                      <a:r>
                        <a:rPr lang="en-CA" sz="1800" b="0" i="1" dirty="0">
                          <a:effectLst/>
                        </a:rPr>
                        <a:t>Chlamydia trachomatis</a:t>
                      </a:r>
                      <a:r>
                        <a:rPr lang="en-CA" sz="1800" b="0" dirty="0">
                          <a:effectLst/>
                        </a:rPr>
                        <a:t>; MG, </a:t>
                      </a:r>
                      <a:r>
                        <a:rPr lang="en-CA" sz="1800" b="0" i="1" dirty="0">
                          <a:effectLst/>
                        </a:rPr>
                        <a:t>Mycoplasma </a:t>
                      </a:r>
                      <a:r>
                        <a:rPr lang="en-CA" sz="1800" b="0" i="1" dirty="0" err="1">
                          <a:effectLst/>
                        </a:rPr>
                        <a:t>genitalium</a:t>
                      </a:r>
                      <a:r>
                        <a:rPr lang="en-CA" sz="1800" b="0" dirty="0">
                          <a:effectLst/>
                        </a:rPr>
                        <a:t>; NA, not available; NG, </a:t>
                      </a:r>
                      <a:r>
                        <a:rPr lang="en-CA" sz="1800" b="0" i="1" dirty="0">
                          <a:effectLst/>
                        </a:rPr>
                        <a:t>Neisseria gonorrhoeae</a:t>
                      </a:r>
                      <a:r>
                        <a:rPr lang="en-CA" sz="1800" b="0" dirty="0">
                          <a:effectLst/>
                        </a:rPr>
                        <a:t>; PCR, polymerase chain reaction;</a:t>
                      </a:r>
                      <a:r>
                        <a:rPr lang="en-CA" sz="1800" b="0" baseline="0" dirty="0">
                          <a:effectLst/>
                        </a:rPr>
                        <a:t> </a:t>
                      </a:r>
                      <a:r>
                        <a:rPr lang="en-CA" sz="1800" b="0" dirty="0">
                          <a:effectLst/>
                        </a:rPr>
                        <a:t>STI, sexually-transmitted infection.</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8551720"/>
                  </a:ext>
                </a:extLst>
              </a:tr>
            </a:tbl>
          </a:graphicData>
        </a:graphic>
      </p:graphicFrame>
      <p:graphicFrame>
        <p:nvGraphicFramePr>
          <p:cNvPr id="44" name="Table 43">
            <a:extLst>
              <a:ext uri="{FF2B5EF4-FFF2-40B4-BE49-F238E27FC236}">
                <a16:creationId xmlns:a16="http://schemas.microsoft.com/office/drawing/2014/main" id="{53000E99-EDDE-DC42-846F-C9BB17C8E1F4}"/>
              </a:ext>
            </a:extLst>
          </p:cNvPr>
          <p:cNvGraphicFramePr>
            <a:graphicFrameLocks noGrp="1"/>
          </p:cNvGraphicFramePr>
          <p:nvPr>
            <p:extLst>
              <p:ext uri="{D42A27DB-BD31-4B8C-83A1-F6EECF244321}">
                <p14:modId xmlns:p14="http://schemas.microsoft.com/office/powerpoint/2010/main" val="901634395"/>
              </p:ext>
            </p:extLst>
          </p:nvPr>
        </p:nvGraphicFramePr>
        <p:xfrm>
          <a:off x="11736000" y="25283966"/>
          <a:ext cx="8855999" cy="1645920"/>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3917989058"/>
                    </a:ext>
                  </a:extLst>
                </a:gridCol>
                <a:gridCol w="2382790">
                  <a:extLst>
                    <a:ext uri="{9D8B030D-6E8A-4147-A177-3AD203B41FA5}">
                      <a16:colId xmlns:a16="http://schemas.microsoft.com/office/drawing/2014/main" val="3842876567"/>
                    </a:ext>
                  </a:extLst>
                </a:gridCol>
                <a:gridCol w="1972323">
                  <a:extLst>
                    <a:ext uri="{9D8B030D-6E8A-4147-A177-3AD203B41FA5}">
                      <a16:colId xmlns:a16="http://schemas.microsoft.com/office/drawing/2014/main" val="2016871904"/>
                    </a:ext>
                  </a:extLst>
                </a:gridCol>
                <a:gridCol w="1972323">
                  <a:extLst>
                    <a:ext uri="{9D8B030D-6E8A-4147-A177-3AD203B41FA5}">
                      <a16:colId xmlns:a16="http://schemas.microsoft.com/office/drawing/2014/main" val="3759160031"/>
                    </a:ext>
                  </a:extLst>
                </a:gridCol>
              </a:tblGrid>
              <a:tr h="274200">
                <a:tc>
                  <a:txBody>
                    <a:bodyPr/>
                    <a:lstStyle/>
                    <a:p>
                      <a:pPr algn="ctr">
                        <a:spcAft>
                          <a:spcPts val="0"/>
                        </a:spcAft>
                      </a:pPr>
                      <a:r>
                        <a:rPr lang="fr-CA" sz="1800" dirty="0">
                          <a:effectLst/>
                        </a:rPr>
                        <a:t>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900838689"/>
                  </a:ext>
                </a:extLst>
              </a:tr>
              <a:tr h="548400">
                <a:tc>
                  <a:txBody>
                    <a:bodyPr/>
                    <a:lstStyle/>
                    <a:p>
                      <a:pPr algn="ctr">
                        <a:spcAft>
                          <a:spcPts val="0"/>
                        </a:spcAft>
                      </a:pPr>
                      <a:r>
                        <a:rPr lang="en-CA" sz="1800" dirty="0" err="1">
                          <a:effectLst/>
                        </a:rPr>
                        <a:t>Anyplex</a:t>
                      </a:r>
                      <a:r>
                        <a:rPr lang="en-CA" sz="1800" dirty="0">
                          <a:effectLst/>
                        </a:rPr>
                        <a:t> II STI-7 Detection Kit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(100.0-100.0)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99.3 (98.7-99.9)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304280386"/>
                  </a:ext>
                </a:extLst>
              </a:tr>
              <a:tr h="274200">
                <a:tc>
                  <a:txBody>
                    <a:bodyPr/>
                    <a:lstStyle/>
                    <a:p>
                      <a:pPr algn="ctr">
                        <a:spcAft>
                          <a:spcPts val="0"/>
                        </a:spcAft>
                      </a:pPr>
                      <a:r>
                        <a:rPr lang="en-CA" sz="1800" b="0">
                          <a:effectLst/>
                        </a:rPr>
                        <a:t>Seeplex PCR</a:t>
                      </a:r>
                      <a:endParaRPr lang="en-CA" sz="1800" b="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(100.0-100.0)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98.9 (98.2-99.6)</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895997579"/>
                  </a:ext>
                </a:extLst>
              </a:tr>
              <a:tr h="548400">
                <a:tc gridSpan="4">
                  <a:txBody>
                    <a:bodyPr/>
                    <a:lstStyle/>
                    <a:p>
                      <a:pPr>
                        <a:spcAft>
                          <a:spcPts val="0"/>
                        </a:spcAft>
                      </a:pPr>
                      <a:r>
                        <a:rPr lang="en-CA" sz="1800" b="0" dirty="0">
                          <a:effectLst/>
                        </a:rPr>
                        <a:t>CI, confidence interval; NA, not available; PCR, polymerase chain reaction; STI, sexually-transmitted infection.</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86432379"/>
                  </a:ext>
                </a:extLst>
              </a:tr>
            </a:tbl>
          </a:graphicData>
        </a:graphic>
      </p:graphicFrame>
      <p:graphicFrame>
        <p:nvGraphicFramePr>
          <p:cNvPr id="45" name="Table 44">
            <a:extLst>
              <a:ext uri="{FF2B5EF4-FFF2-40B4-BE49-F238E27FC236}">
                <a16:creationId xmlns:a16="http://schemas.microsoft.com/office/drawing/2014/main" id="{71A0276A-11F9-2242-A2DB-E969821A050A}"/>
              </a:ext>
            </a:extLst>
          </p:cNvPr>
          <p:cNvGraphicFramePr>
            <a:graphicFrameLocks noGrp="1"/>
          </p:cNvGraphicFramePr>
          <p:nvPr>
            <p:extLst>
              <p:ext uri="{D42A27DB-BD31-4B8C-83A1-F6EECF244321}">
                <p14:modId xmlns:p14="http://schemas.microsoft.com/office/powerpoint/2010/main" val="4117331752"/>
              </p:ext>
            </p:extLst>
          </p:nvPr>
        </p:nvGraphicFramePr>
        <p:xfrm>
          <a:off x="11736000" y="16680956"/>
          <a:ext cx="8855999" cy="7848004"/>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3530673079"/>
                    </a:ext>
                  </a:extLst>
                </a:gridCol>
                <a:gridCol w="2382790">
                  <a:extLst>
                    <a:ext uri="{9D8B030D-6E8A-4147-A177-3AD203B41FA5}">
                      <a16:colId xmlns:a16="http://schemas.microsoft.com/office/drawing/2014/main" val="1166997333"/>
                    </a:ext>
                  </a:extLst>
                </a:gridCol>
                <a:gridCol w="1972323">
                  <a:extLst>
                    <a:ext uri="{9D8B030D-6E8A-4147-A177-3AD203B41FA5}">
                      <a16:colId xmlns:a16="http://schemas.microsoft.com/office/drawing/2014/main" val="3584757331"/>
                    </a:ext>
                  </a:extLst>
                </a:gridCol>
                <a:gridCol w="1972323">
                  <a:extLst>
                    <a:ext uri="{9D8B030D-6E8A-4147-A177-3AD203B41FA5}">
                      <a16:colId xmlns:a16="http://schemas.microsoft.com/office/drawing/2014/main" val="1900633343"/>
                    </a:ext>
                  </a:extLst>
                </a:gridCol>
              </a:tblGrid>
              <a:tr h="280288">
                <a:tc>
                  <a:txBody>
                    <a:bodyPr/>
                    <a:lstStyle/>
                    <a:p>
                      <a:pPr algn="ctr">
                        <a:spcAft>
                          <a:spcPts val="0"/>
                        </a:spcAft>
                      </a:pPr>
                      <a:r>
                        <a:rPr lang="fr-CA" sz="1800" dirty="0">
                          <a:effectLst/>
                        </a:rPr>
                        <a:t>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679289280"/>
                  </a:ext>
                </a:extLst>
              </a:tr>
              <a:tr h="560567">
                <a:tc>
                  <a:txBody>
                    <a:bodyPr/>
                    <a:lstStyle/>
                    <a:p>
                      <a:pPr algn="ctr">
                        <a:spcAft>
                          <a:spcPts val="0"/>
                        </a:spcAft>
                      </a:pPr>
                      <a:r>
                        <a:rPr lang="en-CA" sz="1800">
                          <a:effectLst/>
                        </a:rPr>
                        <a:t>AmpliSens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Vaginal &amp; urine (female)</a:t>
                      </a:r>
                    </a:p>
                    <a:p>
                      <a:pPr algn="ctr">
                        <a:spcAft>
                          <a:spcPts val="0"/>
                        </a:spcAft>
                      </a:pPr>
                      <a:r>
                        <a:rPr lang="en-CA" sz="1800" dirty="0">
                          <a:effectLst/>
                        </a:rPr>
                        <a:t>Urine (male)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(40.2-100.0)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(99.7-100.0)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72508456"/>
                  </a:ext>
                </a:extLst>
              </a:tr>
              <a:tr h="560567">
                <a:tc rowSpan="3">
                  <a:txBody>
                    <a:bodyPr/>
                    <a:lstStyle/>
                    <a:p>
                      <a:pPr algn="ctr">
                        <a:spcAft>
                          <a:spcPts val="0"/>
                        </a:spcAft>
                      </a:pPr>
                      <a:r>
                        <a:rPr lang="en-CA" sz="1800" dirty="0" err="1">
                          <a:effectLst/>
                        </a:rPr>
                        <a:t>Anyplex</a:t>
                      </a:r>
                      <a:r>
                        <a:rPr lang="en-CA" sz="1800" dirty="0">
                          <a:effectLst/>
                        </a:rPr>
                        <a:t> II STI-7 Detection Kit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 vaginal, pelvic fluid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90.0 (86.0-94.0)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98.4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038679492"/>
                  </a:ext>
                </a:extLst>
              </a:tr>
              <a:tr h="280288">
                <a:tc vMerge="1">
                  <a:txBody>
                    <a:bodyPr/>
                    <a:lstStyle/>
                    <a:p>
                      <a:endParaRPr lang="en-US"/>
                    </a:p>
                  </a:txBody>
                  <a:tcP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99.2 (98.6-99.8)</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58032208"/>
                  </a:ext>
                </a:extLst>
              </a:tr>
              <a:tr h="280288">
                <a:tc vMerge="1">
                  <a:txBody>
                    <a:bodyPr/>
                    <a:lstStyle/>
                    <a:p>
                      <a:endParaRPr lang="en-US"/>
                    </a:p>
                  </a:txBody>
                  <a:tcPr/>
                </a:tc>
                <a:tc>
                  <a:txBody>
                    <a:bodyPr/>
                    <a:lstStyle/>
                    <a:p>
                      <a:pPr algn="ctr">
                        <a:spcAft>
                          <a:spcPts val="0"/>
                        </a:spcAft>
                      </a:pPr>
                      <a:r>
                        <a:rPr lang="en-CA" sz="1800">
                          <a:effectLst/>
                        </a:rPr>
                        <a:t>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681416988"/>
                  </a:ext>
                </a:extLst>
              </a:tr>
              <a:tr h="280288">
                <a:tc>
                  <a:txBody>
                    <a:bodyPr/>
                    <a:lstStyle/>
                    <a:p>
                      <a:pPr algn="ctr">
                        <a:spcAft>
                          <a:spcPts val="0"/>
                        </a:spcAft>
                      </a:pPr>
                      <a:r>
                        <a:rPr lang="en-CA" sz="1800">
                          <a:effectLst/>
                        </a:rPr>
                        <a:t>Abbott RealTime CT/NG</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95.5 (75.1-99.8)</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99.9 (99.3-100.0)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299813854"/>
                  </a:ext>
                </a:extLst>
              </a:tr>
              <a:tr h="280288">
                <a:tc rowSpan="3">
                  <a:txBody>
                    <a:bodyPr/>
                    <a:lstStyle/>
                    <a:p>
                      <a:pPr algn="ctr">
                        <a:spcAft>
                          <a:spcPts val="0"/>
                        </a:spcAft>
                      </a:pPr>
                      <a:r>
                        <a:rPr lang="en-CA" sz="1800">
                          <a:effectLst/>
                        </a:rPr>
                        <a:t>GeneXpert® CT/NG</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(96.5-100.0)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(97.5-100.0)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173356531"/>
                  </a:ext>
                </a:extLst>
              </a:tr>
              <a:tr h="280288">
                <a:tc vMerge="1">
                  <a:txBody>
                    <a:bodyPr/>
                    <a:lstStyle/>
                    <a:p>
                      <a:endParaRPr lang="en-US"/>
                    </a:p>
                  </a:txBody>
                  <a:tcP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99.6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682305027"/>
                  </a:ext>
                </a:extLst>
              </a:tr>
              <a:tr h="560567">
                <a:tc vMerge="1">
                  <a:txBody>
                    <a:bodyPr/>
                    <a:lstStyle/>
                    <a:p>
                      <a:endParaRPr lang="en-US"/>
                    </a:p>
                  </a:txBody>
                  <a:tcPr/>
                </a:tc>
                <a:tc>
                  <a:txBody>
                    <a:bodyPr/>
                    <a:lstStyle/>
                    <a:p>
                      <a:pPr algn="ctr">
                        <a:spcAft>
                          <a:spcPts val="0"/>
                        </a:spcAft>
                      </a:pPr>
                      <a:r>
                        <a:rPr lang="en-CA" sz="1800">
                          <a:effectLst/>
                        </a:rPr>
                        <a:t>Vaginal (female)</a:t>
                      </a:r>
                    </a:p>
                    <a:p>
                      <a:pPr algn="ctr">
                        <a:spcAft>
                          <a:spcPts val="0"/>
                        </a:spcAft>
                      </a:pPr>
                      <a:r>
                        <a:rPr lang="en-CA" sz="1800">
                          <a:effectLst/>
                        </a:rPr>
                        <a:t>Urine (male)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97.8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98.5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041236773"/>
                  </a:ext>
                </a:extLst>
              </a:tr>
              <a:tr h="280288">
                <a:tc>
                  <a:txBody>
                    <a:bodyPr/>
                    <a:lstStyle/>
                    <a:p>
                      <a:pPr algn="ctr">
                        <a:spcAft>
                          <a:spcPts val="0"/>
                        </a:spcAft>
                      </a:pPr>
                      <a:r>
                        <a:rPr lang="en-CA" sz="1800">
                          <a:effectLst/>
                        </a:rPr>
                        <a:t>Siemens VERSANT kPCR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06048787"/>
                  </a:ext>
                </a:extLst>
              </a:tr>
              <a:tr h="560567">
                <a:tc rowSpan="2">
                  <a:txBody>
                    <a:bodyPr/>
                    <a:lstStyle/>
                    <a:p>
                      <a:pPr algn="ctr">
                        <a:spcAft>
                          <a:spcPts val="0"/>
                        </a:spcAft>
                      </a:pPr>
                      <a:r>
                        <a:rPr lang="en-CA" sz="1800">
                          <a:effectLst/>
                        </a:rPr>
                        <a:t>Bio-Rad Dx CT/NG/MG</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vaginal, endocervical, urethral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100306128"/>
                  </a:ext>
                </a:extLst>
              </a:tr>
              <a:tr h="280288">
                <a:tc vMerge="1">
                  <a:txBody>
                    <a:bodyPr/>
                    <a:lstStyle/>
                    <a:p>
                      <a:endParaRPr lang="en-US"/>
                    </a:p>
                  </a:txBody>
                  <a:tcPr/>
                </a:tc>
                <a:tc>
                  <a:txBody>
                    <a:bodyPr/>
                    <a:lstStyle/>
                    <a:p>
                      <a:pPr algn="ctr">
                        <a:spcAft>
                          <a:spcPts val="0"/>
                        </a:spcAft>
                      </a:pPr>
                      <a:r>
                        <a:rPr lang="en-CA" sz="1800" dirty="0">
                          <a:effectLst/>
                        </a:rPr>
                        <a:t>Urogenital, anorectal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99.7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49341843"/>
                  </a:ext>
                </a:extLst>
              </a:tr>
              <a:tr h="280288">
                <a:tc>
                  <a:txBody>
                    <a:bodyPr/>
                    <a:lstStyle/>
                    <a:p>
                      <a:pPr algn="ctr">
                        <a:spcAft>
                          <a:spcPts val="0"/>
                        </a:spcAft>
                      </a:pPr>
                      <a:r>
                        <a:rPr lang="en-CA" sz="1800">
                          <a:effectLst/>
                        </a:rPr>
                        <a:t>Seeplex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99.7 (99.3-100.0)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355498979"/>
                  </a:ext>
                </a:extLst>
              </a:tr>
              <a:tr h="280288">
                <a:tc rowSpan="2">
                  <a:txBody>
                    <a:bodyPr/>
                    <a:lstStyle/>
                    <a:p>
                      <a:pPr algn="ctr">
                        <a:spcAft>
                          <a:spcPts val="0"/>
                        </a:spcAft>
                      </a:pPr>
                      <a:r>
                        <a:rPr lang="en-CA" sz="1800" dirty="0">
                          <a:effectLst/>
                        </a:rPr>
                        <a:t>BD Max CT/GC/TV</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 (female)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95.5 (84.9-98.7)</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99.8 (99.5-99.9)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09957710"/>
                  </a:ext>
                </a:extLst>
              </a:tr>
              <a:tr h="280288">
                <a:tc vMerge="1">
                  <a:txBody>
                    <a:bodyPr/>
                    <a:lstStyle/>
                    <a:p>
                      <a:endParaRPr lang="en-US"/>
                    </a:p>
                  </a:txBody>
                  <a:tcPr/>
                </a:tc>
                <a:tc>
                  <a:txBody>
                    <a:bodyPr/>
                    <a:lstStyle/>
                    <a:p>
                      <a:pPr algn="ctr">
                        <a:spcAft>
                          <a:spcPts val="0"/>
                        </a:spcAft>
                      </a:pPr>
                      <a:r>
                        <a:rPr lang="en-CA" sz="1800">
                          <a:effectLst/>
                        </a:rPr>
                        <a:t>Urine (male)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99.1 (94.9-99.8)</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(99.5-100.0)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238051445"/>
                  </a:ext>
                </a:extLst>
              </a:tr>
              <a:tr h="280288">
                <a:tc>
                  <a:txBody>
                    <a:bodyPr/>
                    <a:lstStyle/>
                    <a:p>
                      <a:pPr algn="ctr">
                        <a:spcAft>
                          <a:spcPts val="0"/>
                        </a:spcAft>
                      </a:pPr>
                      <a:r>
                        <a:rPr lang="en-CA" sz="1800">
                          <a:effectLst/>
                        </a:rPr>
                        <a:t>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Urethral discharge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94.9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43284169"/>
                  </a:ext>
                </a:extLst>
              </a:tr>
              <a:tr h="840852">
                <a:tc>
                  <a:txBody>
                    <a:bodyPr/>
                    <a:lstStyle/>
                    <a:p>
                      <a:pPr algn="ctr">
                        <a:spcAft>
                          <a:spcPts val="0"/>
                        </a:spcAft>
                      </a:pPr>
                      <a:r>
                        <a:rPr lang="en-CA" sz="1800" dirty="0" err="1">
                          <a:effectLst/>
                        </a:rPr>
                        <a:t>STDFinder</a:t>
                      </a:r>
                      <a:r>
                        <a:rPr lang="en-CA" sz="1800" dirty="0">
                          <a:effectLst/>
                        </a:rPr>
                        <a:t> (multiplex ligation-dependent probe amplification)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756338405"/>
                  </a:ext>
                </a:extLst>
              </a:tr>
              <a:tr h="280288">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98.6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73270038"/>
                  </a:ext>
                </a:extLst>
              </a:tr>
              <a:tr h="280288">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Semen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018927753"/>
                  </a:ext>
                </a:extLst>
              </a:tr>
              <a:tr h="840852">
                <a:tc gridSpan="4">
                  <a:txBody>
                    <a:bodyPr/>
                    <a:lstStyle/>
                    <a:p>
                      <a:pPr>
                        <a:spcAft>
                          <a:spcPts val="0"/>
                        </a:spcAft>
                      </a:pPr>
                      <a:r>
                        <a:rPr lang="en-CA" sz="1800" b="0" dirty="0">
                          <a:effectLst/>
                        </a:rPr>
                        <a:t>CI, confidence interval; CT, </a:t>
                      </a:r>
                      <a:r>
                        <a:rPr lang="en-CA" sz="1800" b="0" i="1" dirty="0">
                          <a:effectLst/>
                        </a:rPr>
                        <a:t>Chlamydia trachomatis</a:t>
                      </a:r>
                      <a:r>
                        <a:rPr lang="en-CA" sz="1800" b="0" dirty="0">
                          <a:effectLst/>
                        </a:rPr>
                        <a:t>; </a:t>
                      </a:r>
                      <a:r>
                        <a:rPr lang="en-CA" sz="1800" b="0" dirty="0" err="1">
                          <a:effectLst/>
                        </a:rPr>
                        <a:t>kPCR</a:t>
                      </a:r>
                      <a:r>
                        <a:rPr lang="en-CA" sz="1800" b="0" dirty="0">
                          <a:effectLst/>
                        </a:rPr>
                        <a:t>, kinetic polymerase chain reaction; NA, not available; MG, </a:t>
                      </a:r>
                      <a:r>
                        <a:rPr lang="en-CA" sz="1800" b="0" i="1" dirty="0">
                          <a:effectLst/>
                        </a:rPr>
                        <a:t>Mycoplasma </a:t>
                      </a:r>
                      <a:r>
                        <a:rPr lang="en-CA" sz="1800" b="0" i="1" dirty="0" err="1">
                          <a:effectLst/>
                        </a:rPr>
                        <a:t>genitalium</a:t>
                      </a:r>
                      <a:r>
                        <a:rPr lang="en-CA" sz="1800" b="0" dirty="0">
                          <a:effectLst/>
                        </a:rPr>
                        <a:t>; GC or NG, </a:t>
                      </a:r>
                      <a:r>
                        <a:rPr lang="en-CA" sz="1800" b="0" i="1" dirty="0">
                          <a:effectLst/>
                        </a:rPr>
                        <a:t>Neisseria gonorrhoeae</a:t>
                      </a:r>
                      <a:r>
                        <a:rPr lang="en-CA" sz="1800" b="0" dirty="0">
                          <a:effectLst/>
                        </a:rPr>
                        <a:t>; PCR, polymerase chain reaction; STI, sexually-transmitted infection; TV, </a:t>
                      </a:r>
                      <a:r>
                        <a:rPr lang="en-CA" sz="1800" b="0" i="1" dirty="0">
                          <a:effectLst/>
                        </a:rPr>
                        <a:t>Trichomonas vaginalis</a:t>
                      </a:r>
                      <a:r>
                        <a:rPr lang="en-CA" sz="1800" b="0" dirty="0">
                          <a:effectLst/>
                        </a:rPr>
                        <a: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94017200"/>
                  </a:ext>
                </a:extLst>
              </a:tr>
            </a:tbl>
          </a:graphicData>
        </a:graphic>
      </p:graphicFrame>
      <p:graphicFrame>
        <p:nvGraphicFramePr>
          <p:cNvPr id="46" name="Table 45">
            <a:extLst>
              <a:ext uri="{FF2B5EF4-FFF2-40B4-BE49-F238E27FC236}">
                <a16:creationId xmlns:a16="http://schemas.microsoft.com/office/drawing/2014/main" id="{037D2980-CBEC-2E44-8A94-5B38A0F643CB}"/>
              </a:ext>
            </a:extLst>
          </p:cNvPr>
          <p:cNvGraphicFramePr>
            <a:graphicFrameLocks noGrp="1"/>
          </p:cNvGraphicFramePr>
          <p:nvPr>
            <p:extLst>
              <p:ext uri="{D42A27DB-BD31-4B8C-83A1-F6EECF244321}">
                <p14:modId xmlns:p14="http://schemas.microsoft.com/office/powerpoint/2010/main" val="2921412191"/>
              </p:ext>
            </p:extLst>
          </p:nvPr>
        </p:nvGraphicFramePr>
        <p:xfrm>
          <a:off x="22212000" y="13316480"/>
          <a:ext cx="8855999" cy="3841197"/>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2018175539"/>
                    </a:ext>
                  </a:extLst>
                </a:gridCol>
                <a:gridCol w="2382790">
                  <a:extLst>
                    <a:ext uri="{9D8B030D-6E8A-4147-A177-3AD203B41FA5}">
                      <a16:colId xmlns:a16="http://schemas.microsoft.com/office/drawing/2014/main" val="166600800"/>
                    </a:ext>
                  </a:extLst>
                </a:gridCol>
                <a:gridCol w="1972323">
                  <a:extLst>
                    <a:ext uri="{9D8B030D-6E8A-4147-A177-3AD203B41FA5}">
                      <a16:colId xmlns:a16="http://schemas.microsoft.com/office/drawing/2014/main" val="983182312"/>
                    </a:ext>
                  </a:extLst>
                </a:gridCol>
                <a:gridCol w="1972323">
                  <a:extLst>
                    <a:ext uri="{9D8B030D-6E8A-4147-A177-3AD203B41FA5}">
                      <a16:colId xmlns:a16="http://schemas.microsoft.com/office/drawing/2014/main" val="1646985722"/>
                    </a:ext>
                  </a:extLst>
                </a:gridCol>
              </a:tblGrid>
              <a:tr h="274371">
                <a:tc>
                  <a:txBody>
                    <a:bodyPr/>
                    <a:lstStyle/>
                    <a:p>
                      <a:pPr algn="ctr">
                        <a:spcAft>
                          <a:spcPts val="0"/>
                        </a:spcAft>
                      </a:pPr>
                      <a:r>
                        <a:rPr lang="fr-CA" sz="1800" dirty="0">
                          <a:effectLst/>
                        </a:rPr>
                        <a:t>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57905472"/>
                  </a:ext>
                </a:extLst>
              </a:tr>
              <a:tr h="274371">
                <a:tc rowSpan="2">
                  <a:txBody>
                    <a:bodyPr/>
                    <a:lstStyle/>
                    <a:p>
                      <a:pPr algn="ctr">
                        <a:spcAft>
                          <a:spcPts val="0"/>
                        </a:spcAft>
                      </a:pPr>
                      <a:r>
                        <a:rPr lang="en-CA" sz="1800" dirty="0" err="1">
                          <a:effectLst/>
                        </a:rPr>
                        <a:t>Anyplex</a:t>
                      </a:r>
                      <a:r>
                        <a:rPr lang="en-CA" sz="1800" dirty="0">
                          <a:effectLst/>
                        </a:rPr>
                        <a:t> II STI-7 Detection Kit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99.9 (99.7-100.0)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153085684"/>
                  </a:ext>
                </a:extLst>
              </a:tr>
              <a:tr h="274371">
                <a:tc vMerge="1">
                  <a:txBody>
                    <a:bodyPr/>
                    <a:lstStyle/>
                    <a:p>
                      <a:endParaRPr lang="en-US"/>
                    </a:p>
                  </a:txBody>
                  <a:tcPr/>
                </a:tc>
                <a:tc>
                  <a:txBody>
                    <a:bodyPr/>
                    <a:lstStyle/>
                    <a:p>
                      <a:pPr algn="ctr">
                        <a:spcAft>
                          <a:spcPts val="0"/>
                        </a:spcAft>
                      </a:pPr>
                      <a:r>
                        <a:rPr lang="en-CA" sz="1800" dirty="0">
                          <a:effectLst/>
                        </a:rPr>
                        <a:t>Vaginal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93.9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95.0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606991871"/>
                  </a:ext>
                </a:extLst>
              </a:tr>
              <a:tr h="274371">
                <a:tc>
                  <a:txBody>
                    <a:bodyPr/>
                    <a:lstStyle/>
                    <a:p>
                      <a:pPr algn="ctr">
                        <a:spcAft>
                          <a:spcPts val="0"/>
                        </a:spcAft>
                      </a:pPr>
                      <a:r>
                        <a:rPr lang="en-CA" sz="1800">
                          <a:effectLst/>
                        </a:rPr>
                        <a:t>Seeplex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987794463"/>
                  </a:ext>
                </a:extLst>
              </a:tr>
              <a:tr h="274371">
                <a:tc rowSpan="2">
                  <a:txBody>
                    <a:bodyPr/>
                    <a:lstStyle/>
                    <a:p>
                      <a:pPr algn="ctr">
                        <a:spcAft>
                          <a:spcPts val="0"/>
                        </a:spcAft>
                      </a:pPr>
                      <a:r>
                        <a:rPr lang="en-CA" sz="1800" dirty="0" err="1">
                          <a:effectLst/>
                        </a:rPr>
                        <a:t>AmpliSens</a:t>
                      </a:r>
                      <a:r>
                        <a:rPr lang="en-CA" sz="1800" dirty="0">
                          <a:effectLst/>
                        </a:rPr>
                        <a: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99.4 (98.9-99.9)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389712218"/>
                  </a:ext>
                </a:extLst>
              </a:tr>
              <a:tr h="548743">
                <a:tc vMerge="1">
                  <a:txBody>
                    <a:bodyPr/>
                    <a:lstStyle/>
                    <a:p>
                      <a:endParaRPr lang="en-US"/>
                    </a:p>
                  </a:txBody>
                  <a:tcPr/>
                </a:tc>
                <a:tc>
                  <a:txBody>
                    <a:bodyPr/>
                    <a:lstStyle/>
                    <a:p>
                      <a:pPr algn="ctr">
                        <a:spcAft>
                          <a:spcPts val="0"/>
                        </a:spcAft>
                      </a:pPr>
                      <a:r>
                        <a:rPr lang="en-CA" sz="1800">
                          <a:effectLst/>
                        </a:rPr>
                        <a:t>Vaginal &amp; urine (female)</a:t>
                      </a:r>
                    </a:p>
                    <a:p>
                      <a:pPr algn="ctr">
                        <a:spcAft>
                          <a:spcPts val="0"/>
                        </a:spcAft>
                      </a:pPr>
                      <a:r>
                        <a:rPr lang="en-CA" sz="1800">
                          <a:effectLst/>
                        </a:rPr>
                        <a:t>Urine (male)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(16.5-100.0)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(99.7-100.0)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565153881"/>
                  </a:ext>
                </a:extLst>
              </a:tr>
              <a:tr h="274371">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070096100"/>
                  </a:ext>
                </a:extLst>
              </a:tr>
              <a:tr h="274371">
                <a:tc>
                  <a:txBody>
                    <a:bodyPr/>
                    <a:lstStyle/>
                    <a:p>
                      <a:pPr algn="ctr">
                        <a:spcAft>
                          <a:spcPts val="0"/>
                        </a:spcAft>
                      </a:pPr>
                      <a:r>
                        <a:rPr lang="en-CA" sz="1800" dirty="0">
                          <a:effectLst/>
                        </a:rPr>
                        <a:t>BD Max CT/GC/TV</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96.1 (91.7-98.2)</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98.9 (98.0-99.4)</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025602456"/>
                  </a:ext>
                </a:extLst>
              </a:tr>
              <a:tr h="823114">
                <a:tc>
                  <a:txBody>
                    <a:bodyPr/>
                    <a:lstStyle/>
                    <a:p>
                      <a:pPr algn="ctr">
                        <a:spcAft>
                          <a:spcPts val="0"/>
                        </a:spcAft>
                      </a:pPr>
                      <a:r>
                        <a:rPr lang="en-CA" sz="1800">
                          <a:effectLst/>
                        </a:rPr>
                        <a:t>STDFinder (multiplex ligation-dependent probe amplification)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Vaginal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90.3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04210931"/>
                  </a:ext>
                </a:extLst>
              </a:tr>
              <a:tr h="548743">
                <a:tc gridSpan="4">
                  <a:txBody>
                    <a:bodyPr/>
                    <a:lstStyle/>
                    <a:p>
                      <a:pPr>
                        <a:spcAft>
                          <a:spcPts val="0"/>
                        </a:spcAft>
                      </a:pPr>
                      <a:r>
                        <a:rPr lang="en-CA" sz="1800" b="0" dirty="0">
                          <a:effectLst/>
                        </a:rPr>
                        <a:t>CI, confidence interval; CT, </a:t>
                      </a:r>
                      <a:r>
                        <a:rPr lang="en-CA" sz="1800" b="0" i="1" dirty="0">
                          <a:effectLst/>
                        </a:rPr>
                        <a:t>Chlamydia trachomatis</a:t>
                      </a:r>
                      <a:r>
                        <a:rPr lang="en-CA" sz="1800" b="0" dirty="0">
                          <a:effectLst/>
                        </a:rPr>
                        <a:t>; GC, </a:t>
                      </a:r>
                      <a:r>
                        <a:rPr lang="en-CA" sz="1800" b="0" i="1" dirty="0">
                          <a:effectLst/>
                        </a:rPr>
                        <a:t>Neisseria gonorrhoeae</a:t>
                      </a:r>
                      <a:r>
                        <a:rPr lang="en-CA" sz="1800" b="0" dirty="0">
                          <a:effectLst/>
                        </a:rPr>
                        <a:t>; NA, not available; PCR, polymerase chain reaction; TV, </a:t>
                      </a:r>
                      <a:r>
                        <a:rPr lang="en-CA" sz="1800" b="0" i="1" dirty="0">
                          <a:effectLst/>
                        </a:rPr>
                        <a:t>Trichomonas vaginalis</a:t>
                      </a:r>
                      <a:r>
                        <a:rPr lang="en-CA" sz="1800" b="0" dirty="0">
                          <a:effectLst/>
                        </a:rPr>
                        <a: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1195091"/>
                  </a:ext>
                </a:extLst>
              </a:tr>
            </a:tbl>
          </a:graphicData>
        </a:graphic>
      </p:graphicFrame>
      <p:graphicFrame>
        <p:nvGraphicFramePr>
          <p:cNvPr id="47" name="Table 46">
            <a:extLst>
              <a:ext uri="{FF2B5EF4-FFF2-40B4-BE49-F238E27FC236}">
                <a16:creationId xmlns:a16="http://schemas.microsoft.com/office/drawing/2014/main" id="{42004904-4BA0-5445-BC43-2CF93FF57A1D}"/>
              </a:ext>
            </a:extLst>
          </p:cNvPr>
          <p:cNvGraphicFramePr>
            <a:graphicFrameLocks noGrp="1"/>
          </p:cNvGraphicFramePr>
          <p:nvPr>
            <p:extLst>
              <p:ext uri="{D42A27DB-BD31-4B8C-83A1-F6EECF244321}">
                <p14:modId xmlns:p14="http://schemas.microsoft.com/office/powerpoint/2010/main" val="1772730116"/>
              </p:ext>
            </p:extLst>
          </p:nvPr>
        </p:nvGraphicFramePr>
        <p:xfrm>
          <a:off x="22212000" y="17908489"/>
          <a:ext cx="8855999" cy="1872000"/>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439254160"/>
                    </a:ext>
                  </a:extLst>
                </a:gridCol>
                <a:gridCol w="2382790">
                  <a:extLst>
                    <a:ext uri="{9D8B030D-6E8A-4147-A177-3AD203B41FA5}">
                      <a16:colId xmlns:a16="http://schemas.microsoft.com/office/drawing/2014/main" val="984726716"/>
                    </a:ext>
                  </a:extLst>
                </a:gridCol>
                <a:gridCol w="1972323">
                  <a:extLst>
                    <a:ext uri="{9D8B030D-6E8A-4147-A177-3AD203B41FA5}">
                      <a16:colId xmlns:a16="http://schemas.microsoft.com/office/drawing/2014/main" val="3736330690"/>
                    </a:ext>
                  </a:extLst>
                </a:gridCol>
                <a:gridCol w="1972323">
                  <a:extLst>
                    <a:ext uri="{9D8B030D-6E8A-4147-A177-3AD203B41FA5}">
                      <a16:colId xmlns:a16="http://schemas.microsoft.com/office/drawing/2014/main" val="377227392"/>
                    </a:ext>
                  </a:extLst>
                </a:gridCol>
              </a:tblGrid>
              <a:tr h="325226">
                <a:tc>
                  <a:txBody>
                    <a:bodyPr/>
                    <a:lstStyle/>
                    <a:p>
                      <a:pPr algn="ctr">
                        <a:spcAft>
                          <a:spcPts val="0"/>
                        </a:spcAft>
                      </a:pPr>
                      <a:r>
                        <a:rPr lang="fr-CA" sz="1800" dirty="0">
                          <a:effectLst/>
                        </a:rPr>
                        <a:t>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extLst>
                  <a:ext uri="{0D108BD9-81ED-4DB2-BD59-A6C34878D82A}">
                    <a16:rowId xmlns:a16="http://schemas.microsoft.com/office/drawing/2014/main" val="2782418644"/>
                  </a:ext>
                </a:extLst>
              </a:tr>
              <a:tr h="325226">
                <a:tc>
                  <a:txBody>
                    <a:bodyPr/>
                    <a:lstStyle/>
                    <a:p>
                      <a:pPr algn="ctr">
                        <a:spcAft>
                          <a:spcPts val="0"/>
                        </a:spcAft>
                      </a:pPr>
                      <a:r>
                        <a:rPr lang="en-CA" sz="1800">
                          <a:effectLst/>
                        </a:rPr>
                        <a:t>Seeplex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en-CA" sz="1800" dirty="0">
                          <a:effectLst/>
                        </a:rPr>
                        <a:t>100.0 (100.0-100.0)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en-CA" sz="1800">
                          <a:effectLst/>
                        </a:rPr>
                        <a:t>99.4 (98.9-99.9)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extLst>
                  <a:ext uri="{0D108BD9-81ED-4DB2-BD59-A6C34878D82A}">
                    <a16:rowId xmlns:a16="http://schemas.microsoft.com/office/drawing/2014/main" val="2774244372"/>
                  </a:ext>
                </a:extLst>
              </a:tr>
              <a:tr h="610774">
                <a:tc>
                  <a:txBody>
                    <a:bodyPr/>
                    <a:lstStyle/>
                    <a:p>
                      <a:pPr algn="ctr">
                        <a:spcAft>
                          <a:spcPts val="0"/>
                        </a:spcAft>
                      </a:pPr>
                      <a:r>
                        <a:rPr lang="en-CA" sz="1800" dirty="0" err="1">
                          <a:effectLst/>
                        </a:rPr>
                        <a:t>Anyplex</a:t>
                      </a:r>
                      <a:r>
                        <a:rPr lang="en-CA" sz="1800" dirty="0">
                          <a:effectLst/>
                        </a:rPr>
                        <a:t> II STI-7 Detection Kit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en-CA" sz="1800">
                          <a:effectLst/>
                        </a:rPr>
                        <a:t>Urine, endocervical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en-CA" sz="1800" dirty="0">
                          <a:effectLst/>
                        </a:rPr>
                        <a:t>97.8 (94.8-100.0)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a:txBody>
                    <a:bodyPr/>
                    <a:lstStyle/>
                    <a:p>
                      <a:pPr algn="ctr">
                        <a:spcAft>
                          <a:spcPts val="0"/>
                        </a:spcAft>
                      </a:pPr>
                      <a:r>
                        <a:rPr lang="en-CA" sz="1800">
                          <a:effectLst/>
                        </a:rPr>
                        <a:t>99.3 (98.7-99.9)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extLst>
                  <a:ext uri="{0D108BD9-81ED-4DB2-BD59-A6C34878D82A}">
                    <a16:rowId xmlns:a16="http://schemas.microsoft.com/office/drawing/2014/main" val="3043380058"/>
                  </a:ext>
                </a:extLst>
              </a:tr>
              <a:tr h="610774">
                <a:tc gridSpan="4">
                  <a:txBody>
                    <a:bodyPr/>
                    <a:lstStyle/>
                    <a:p>
                      <a:pPr>
                        <a:spcAft>
                          <a:spcPts val="0"/>
                        </a:spcAft>
                      </a:pPr>
                      <a:r>
                        <a:rPr lang="en-CA" sz="1800" b="0" dirty="0">
                          <a:effectLst/>
                        </a:rPr>
                        <a:t>CI, confidence interval; NA, not available; STI, sexually-transmitted infection; PCR, polymerase chain reaction.</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3600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3254002"/>
                  </a:ext>
                </a:extLst>
              </a:tr>
            </a:tbl>
          </a:graphicData>
        </a:graphic>
      </p:graphicFrame>
      <p:sp>
        <p:nvSpPr>
          <p:cNvPr id="48" name="Title 1">
            <a:extLst>
              <a:ext uri="{FF2B5EF4-FFF2-40B4-BE49-F238E27FC236}">
                <a16:creationId xmlns:a16="http://schemas.microsoft.com/office/drawing/2014/main" id="{2213CC55-2433-6B4E-8CF9-DD1635213B25}"/>
              </a:ext>
            </a:extLst>
          </p:cNvPr>
          <p:cNvSpPr txBox="1">
            <a:spLocks/>
          </p:cNvSpPr>
          <p:nvPr/>
        </p:nvSpPr>
        <p:spPr>
          <a:xfrm>
            <a:off x="21744000" y="19883578"/>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7. Diagnostic accuracy of human papillomavirus devices</a:t>
            </a:r>
            <a:endParaRPr lang="en-CA" sz="2400" b="1" u="sng" dirty="0"/>
          </a:p>
        </p:txBody>
      </p:sp>
      <p:sp>
        <p:nvSpPr>
          <p:cNvPr id="49" name="Title 1">
            <a:extLst>
              <a:ext uri="{FF2B5EF4-FFF2-40B4-BE49-F238E27FC236}">
                <a16:creationId xmlns:a16="http://schemas.microsoft.com/office/drawing/2014/main" id="{2562F937-A4F8-344A-94DE-2CBA0D15EA16}"/>
              </a:ext>
            </a:extLst>
          </p:cNvPr>
          <p:cNvSpPr txBox="1">
            <a:spLocks/>
          </p:cNvSpPr>
          <p:nvPr/>
        </p:nvSpPr>
        <p:spPr>
          <a:xfrm>
            <a:off x="21744000" y="22559535"/>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8. Diagnostic accuracy of herpes simplex virus devices</a:t>
            </a:r>
            <a:endParaRPr lang="en-CA" sz="2400" b="1" u="sng" dirty="0"/>
          </a:p>
        </p:txBody>
      </p:sp>
      <p:graphicFrame>
        <p:nvGraphicFramePr>
          <p:cNvPr id="50" name="Table 49">
            <a:extLst>
              <a:ext uri="{FF2B5EF4-FFF2-40B4-BE49-F238E27FC236}">
                <a16:creationId xmlns:a16="http://schemas.microsoft.com/office/drawing/2014/main" id="{30B9F9FC-84CC-5A43-937F-2A50010F0DDE}"/>
              </a:ext>
            </a:extLst>
          </p:cNvPr>
          <p:cNvGraphicFramePr>
            <a:graphicFrameLocks noGrp="1"/>
          </p:cNvGraphicFramePr>
          <p:nvPr>
            <p:extLst>
              <p:ext uri="{D42A27DB-BD31-4B8C-83A1-F6EECF244321}">
                <p14:modId xmlns:p14="http://schemas.microsoft.com/office/powerpoint/2010/main" val="1526009810"/>
              </p:ext>
            </p:extLst>
          </p:nvPr>
        </p:nvGraphicFramePr>
        <p:xfrm>
          <a:off x="22212000" y="20531277"/>
          <a:ext cx="8855999" cy="1920240"/>
        </p:xfrm>
        <a:graphic>
          <a:graphicData uri="http://schemas.openxmlformats.org/drawingml/2006/table">
            <a:tbl>
              <a:tblPr firstRow="1" firstCol="1" bandRow="1">
                <a:tableStyleId>{5C22544A-7EE6-4342-B048-85BDC9FD1C3A}</a:tableStyleId>
              </a:tblPr>
              <a:tblGrid>
                <a:gridCol w="1066994">
                  <a:extLst>
                    <a:ext uri="{9D8B030D-6E8A-4147-A177-3AD203B41FA5}">
                      <a16:colId xmlns:a16="http://schemas.microsoft.com/office/drawing/2014/main" val="3487538099"/>
                    </a:ext>
                  </a:extLst>
                </a:gridCol>
                <a:gridCol w="2130701">
                  <a:extLst>
                    <a:ext uri="{9D8B030D-6E8A-4147-A177-3AD203B41FA5}">
                      <a16:colId xmlns:a16="http://schemas.microsoft.com/office/drawing/2014/main" val="1084797722"/>
                    </a:ext>
                  </a:extLst>
                </a:gridCol>
                <a:gridCol w="1713658">
                  <a:extLst>
                    <a:ext uri="{9D8B030D-6E8A-4147-A177-3AD203B41FA5}">
                      <a16:colId xmlns:a16="http://schemas.microsoft.com/office/drawing/2014/main" val="2012056899"/>
                    </a:ext>
                  </a:extLst>
                </a:gridCol>
                <a:gridCol w="1972323">
                  <a:extLst>
                    <a:ext uri="{9D8B030D-6E8A-4147-A177-3AD203B41FA5}">
                      <a16:colId xmlns:a16="http://schemas.microsoft.com/office/drawing/2014/main" val="1986918546"/>
                    </a:ext>
                  </a:extLst>
                </a:gridCol>
                <a:gridCol w="1972323">
                  <a:extLst>
                    <a:ext uri="{9D8B030D-6E8A-4147-A177-3AD203B41FA5}">
                      <a16:colId xmlns:a16="http://schemas.microsoft.com/office/drawing/2014/main" val="3038042989"/>
                    </a:ext>
                  </a:extLst>
                </a:gridCol>
              </a:tblGrid>
              <a:tr h="270000">
                <a:tc>
                  <a:txBody>
                    <a:bodyPr/>
                    <a:lstStyle/>
                    <a:p>
                      <a:pPr algn="ctr">
                        <a:spcAft>
                          <a:spcPts val="0"/>
                        </a:spcAft>
                      </a:pPr>
                      <a:r>
                        <a:rPr lang="fr-CA" sz="1800" dirty="0" err="1">
                          <a:effectLst/>
                        </a:rPr>
                        <a:t>Strain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spcAft>
                          <a:spcPts val="0"/>
                        </a:spcAft>
                      </a:pPr>
                      <a:r>
                        <a:rPr lang="fr-CA" sz="1800">
                          <a:effectLst/>
                        </a:rPr>
                        <a:t>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extLst>
                  <a:ext uri="{0D108BD9-81ED-4DB2-BD59-A6C34878D82A}">
                    <a16:rowId xmlns:a16="http://schemas.microsoft.com/office/drawing/2014/main" val="615967467"/>
                  </a:ext>
                </a:extLst>
              </a:tr>
              <a:tr h="270000">
                <a:tc>
                  <a:txBody>
                    <a:bodyPr/>
                    <a:lstStyle/>
                    <a:p>
                      <a:pPr algn="ctr">
                        <a:spcAft>
                          <a:spcPts val="0"/>
                        </a:spcAft>
                      </a:pPr>
                      <a:r>
                        <a:rPr lang="en-CA" sz="1800" dirty="0">
                          <a:effectLst/>
                        </a:rPr>
                        <a:t>HPV-16</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In-house multiplex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spcAft>
                          <a:spcPts val="0"/>
                        </a:spcAft>
                      </a:pPr>
                      <a:r>
                        <a:rPr lang="en-CA" sz="1800" dirty="0">
                          <a:effectLst/>
                        </a:rPr>
                        <a:t>Genital, cervical</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97.1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53394387"/>
                  </a:ext>
                </a:extLst>
              </a:tr>
              <a:tr h="270000">
                <a:tc>
                  <a:txBody>
                    <a:bodyPr/>
                    <a:lstStyle/>
                    <a:p>
                      <a:pPr algn="ctr">
                        <a:spcAft>
                          <a:spcPts val="0"/>
                        </a:spcAft>
                      </a:pPr>
                      <a:r>
                        <a:rPr lang="en-CA" sz="1800" dirty="0">
                          <a:effectLst/>
                        </a:rPr>
                        <a:t>HPV-18</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In-house multiplex PCR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a:txBody>
                    <a:bodyPr/>
                    <a:lstStyle/>
                    <a:p>
                      <a:pPr algn="ctr">
                        <a:spcAft>
                          <a:spcPts val="0"/>
                        </a:spcAft>
                      </a:pPr>
                      <a:r>
                        <a:rPr lang="en-CA" sz="1800">
                          <a:effectLst/>
                        </a:rPr>
                        <a:t>Genital, 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98.1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929636169"/>
                  </a:ext>
                </a:extLst>
              </a:tr>
              <a:tr h="270000">
                <a:tc gridSpan="5">
                  <a:txBody>
                    <a:bodyPr/>
                    <a:lstStyle/>
                    <a:p>
                      <a:pPr>
                        <a:spcAft>
                          <a:spcPts val="0"/>
                        </a:spcAft>
                      </a:pPr>
                      <a:r>
                        <a:rPr lang="en-CA" sz="1800" b="0" dirty="0">
                          <a:effectLst/>
                        </a:rPr>
                        <a:t>CI, confidence interval; HPV, human papillomavirus; NA, not available; PCR, polymerase chain reaction.</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1347071"/>
                  </a:ext>
                </a:extLst>
              </a:tr>
            </a:tbl>
          </a:graphicData>
        </a:graphic>
      </p:graphicFrame>
      <p:graphicFrame>
        <p:nvGraphicFramePr>
          <p:cNvPr id="51" name="Table 50">
            <a:extLst>
              <a:ext uri="{FF2B5EF4-FFF2-40B4-BE49-F238E27FC236}">
                <a16:creationId xmlns:a16="http://schemas.microsoft.com/office/drawing/2014/main" id="{C3A46F41-831D-754C-9605-74159914618A}"/>
              </a:ext>
            </a:extLst>
          </p:cNvPr>
          <p:cNvGraphicFramePr>
            <a:graphicFrameLocks noGrp="1"/>
          </p:cNvGraphicFramePr>
          <p:nvPr>
            <p:extLst>
              <p:ext uri="{D42A27DB-BD31-4B8C-83A1-F6EECF244321}">
                <p14:modId xmlns:p14="http://schemas.microsoft.com/office/powerpoint/2010/main" val="1933621919"/>
              </p:ext>
            </p:extLst>
          </p:nvPr>
        </p:nvGraphicFramePr>
        <p:xfrm>
          <a:off x="22212000" y="23185692"/>
          <a:ext cx="8855999" cy="3840480"/>
        </p:xfrm>
        <a:graphic>
          <a:graphicData uri="http://schemas.openxmlformats.org/drawingml/2006/table">
            <a:tbl>
              <a:tblPr firstRow="1" firstCol="1" bandRow="1">
                <a:tableStyleId>{5C22544A-7EE6-4342-B048-85BDC9FD1C3A}</a:tableStyleId>
              </a:tblPr>
              <a:tblGrid>
                <a:gridCol w="1853881">
                  <a:extLst>
                    <a:ext uri="{9D8B030D-6E8A-4147-A177-3AD203B41FA5}">
                      <a16:colId xmlns:a16="http://schemas.microsoft.com/office/drawing/2014/main" val="2112948592"/>
                    </a:ext>
                  </a:extLst>
                </a:gridCol>
                <a:gridCol w="1853881">
                  <a:extLst>
                    <a:ext uri="{9D8B030D-6E8A-4147-A177-3AD203B41FA5}">
                      <a16:colId xmlns:a16="http://schemas.microsoft.com/office/drawing/2014/main" val="3133033444"/>
                    </a:ext>
                  </a:extLst>
                </a:gridCol>
                <a:gridCol w="1716079">
                  <a:extLst>
                    <a:ext uri="{9D8B030D-6E8A-4147-A177-3AD203B41FA5}">
                      <a16:colId xmlns:a16="http://schemas.microsoft.com/office/drawing/2014/main" val="1021888000"/>
                    </a:ext>
                  </a:extLst>
                </a:gridCol>
                <a:gridCol w="1716079">
                  <a:extLst>
                    <a:ext uri="{9D8B030D-6E8A-4147-A177-3AD203B41FA5}">
                      <a16:colId xmlns:a16="http://schemas.microsoft.com/office/drawing/2014/main" val="2229875570"/>
                    </a:ext>
                  </a:extLst>
                </a:gridCol>
                <a:gridCol w="1716079">
                  <a:extLst>
                    <a:ext uri="{9D8B030D-6E8A-4147-A177-3AD203B41FA5}">
                      <a16:colId xmlns:a16="http://schemas.microsoft.com/office/drawing/2014/main" val="4227237247"/>
                    </a:ext>
                  </a:extLst>
                </a:gridCol>
              </a:tblGrid>
              <a:tr h="261818">
                <a:tc>
                  <a:txBody>
                    <a:bodyPr/>
                    <a:lstStyle/>
                    <a:p>
                      <a:pPr algn="ctr">
                        <a:spcAft>
                          <a:spcPts val="0"/>
                        </a:spcAft>
                      </a:pPr>
                      <a:r>
                        <a:rPr lang="fr-CA" sz="1800">
                          <a:effectLst/>
                        </a:rPr>
                        <a:t>Strain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dirty="0" err="1">
                          <a:effectLst/>
                        </a:rPr>
                        <a:t>Sensitivity</a:t>
                      </a:r>
                      <a:r>
                        <a:rPr lang="fr-CA" sz="1800" dirty="0">
                          <a:effectLst/>
                        </a:rPr>
                        <a:t> </a:t>
                      </a:r>
                    </a:p>
                    <a:p>
                      <a:pPr algn="ctr">
                        <a:spcAft>
                          <a:spcPts val="0"/>
                        </a:spcAft>
                      </a:pPr>
                      <a:r>
                        <a:rPr lang="fr-CA" sz="1800" dirty="0">
                          <a:effectLst/>
                        </a:rPr>
                        <a:t>(95% CI)</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dirty="0" err="1">
                          <a:effectLst/>
                        </a:rPr>
                        <a:t>Specificity</a:t>
                      </a:r>
                      <a:r>
                        <a:rPr lang="fr-CA" sz="1800" dirty="0">
                          <a:effectLst/>
                        </a:rPr>
                        <a:t> </a:t>
                      </a:r>
                    </a:p>
                    <a:p>
                      <a:pPr algn="ctr">
                        <a:spcAft>
                          <a:spcPts val="0"/>
                        </a:spcAft>
                      </a:pPr>
                      <a:r>
                        <a:rPr lang="fr-CA" sz="1800" dirty="0">
                          <a:effectLst/>
                        </a:rPr>
                        <a:t>(95% CI)</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170743115"/>
                  </a:ext>
                </a:extLst>
              </a:tr>
              <a:tr h="261818">
                <a:tc rowSpan="2">
                  <a:txBody>
                    <a:bodyPr/>
                    <a:lstStyle/>
                    <a:p>
                      <a:pPr algn="ctr">
                        <a:spcAft>
                          <a:spcPts val="0"/>
                        </a:spcAft>
                      </a:pPr>
                      <a:r>
                        <a:rPr lang="en-CA" sz="1800">
                          <a:effectLst/>
                        </a:rPr>
                        <a:t>HSV-1</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Semen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98.2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63025351"/>
                  </a:ext>
                </a:extLst>
              </a:tr>
              <a:tr h="523636">
                <a:tc vMerge="1">
                  <a:txBody>
                    <a:bodyPr/>
                    <a:lstStyle/>
                    <a:p>
                      <a:endParaRPr lang="en-US"/>
                    </a:p>
                  </a:txBody>
                  <a:tcPr/>
                </a:tc>
                <a:tc>
                  <a:txBody>
                    <a:bodyPr/>
                    <a:lstStyle/>
                    <a:p>
                      <a:pPr algn="ctr">
                        <a:spcAft>
                          <a:spcPts val="0"/>
                        </a:spcAft>
                      </a:pPr>
                      <a:r>
                        <a:rPr lang="en-CA" sz="1800">
                          <a:effectLst/>
                        </a:rPr>
                        <a:t>In-house 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Genital, 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97.0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82345093"/>
                  </a:ext>
                </a:extLst>
              </a:tr>
              <a:tr h="261818">
                <a:tc rowSpan="3">
                  <a:txBody>
                    <a:bodyPr/>
                    <a:lstStyle/>
                    <a:p>
                      <a:pPr algn="ctr">
                        <a:spcAft>
                          <a:spcPts val="0"/>
                        </a:spcAft>
                      </a:pPr>
                      <a:r>
                        <a:rPr lang="en-CA" sz="1800" dirty="0">
                          <a:effectLst/>
                        </a:rPr>
                        <a:t>HSV-2</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Semen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83780364"/>
                  </a:ext>
                </a:extLst>
              </a:tr>
              <a:tr h="785455">
                <a:tc vMerge="1">
                  <a:txBody>
                    <a:bodyPr/>
                    <a:lstStyle/>
                    <a:p>
                      <a:endParaRPr lang="en-US"/>
                    </a:p>
                  </a:txBody>
                  <a:tcPr/>
                </a:tc>
                <a:tc>
                  <a:txBody>
                    <a:bodyPr/>
                    <a:lstStyle/>
                    <a:p>
                      <a:pPr algn="ctr">
                        <a:spcAft>
                          <a:spcPts val="0"/>
                        </a:spcAft>
                      </a:pPr>
                      <a:r>
                        <a:rPr lang="en-CA" sz="1800" dirty="0" err="1">
                          <a:effectLst/>
                        </a:rPr>
                        <a:t>STDFinder</a:t>
                      </a:r>
                      <a:r>
                        <a:rPr lang="en-CA" sz="1800" dirty="0">
                          <a:effectLst/>
                        </a:rPr>
                        <a:t> (multiplex ligation-dependent probe amplification)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Vaginal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96.2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277095364"/>
                  </a:ext>
                </a:extLst>
              </a:tr>
              <a:tr h="523636">
                <a:tc vMerge="1">
                  <a:txBody>
                    <a:bodyPr/>
                    <a:lstStyle/>
                    <a:p>
                      <a:endParaRPr lang="en-US"/>
                    </a:p>
                  </a:txBody>
                  <a:tcPr/>
                </a:tc>
                <a:tc>
                  <a:txBody>
                    <a:bodyPr/>
                    <a:lstStyle/>
                    <a:p>
                      <a:pPr algn="ctr">
                        <a:spcAft>
                          <a:spcPts val="0"/>
                        </a:spcAft>
                      </a:pPr>
                      <a:r>
                        <a:rPr lang="en-CA" sz="1800">
                          <a:effectLst/>
                        </a:rPr>
                        <a:t>In-house 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Genital, cervical</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96.0 (NA)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100715858"/>
                  </a:ext>
                </a:extLst>
              </a:tr>
              <a:tr h="261818">
                <a:tc gridSpan="5">
                  <a:txBody>
                    <a:bodyPr/>
                    <a:lstStyle/>
                    <a:p>
                      <a:pPr>
                        <a:spcAft>
                          <a:spcPts val="0"/>
                        </a:spcAft>
                      </a:pPr>
                      <a:r>
                        <a:rPr lang="en-CA" sz="1800" b="0" dirty="0">
                          <a:effectLst/>
                        </a:rPr>
                        <a:t>CI, confidence interval; HSV, herpes simplex virus; NA, not available; PCR, polymerase chain reaction.</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3325872"/>
                  </a:ext>
                </a:extLst>
              </a:tr>
            </a:tbl>
          </a:graphicData>
        </a:graphic>
      </p:graphicFrame>
      <p:sp>
        <p:nvSpPr>
          <p:cNvPr id="52" name="Title 1">
            <a:extLst>
              <a:ext uri="{FF2B5EF4-FFF2-40B4-BE49-F238E27FC236}">
                <a16:creationId xmlns:a16="http://schemas.microsoft.com/office/drawing/2014/main" id="{9897B5AB-0AA6-3C4F-A57F-D61AE10B85B2}"/>
              </a:ext>
            </a:extLst>
          </p:cNvPr>
          <p:cNvSpPr txBox="1">
            <a:spLocks/>
          </p:cNvSpPr>
          <p:nvPr/>
        </p:nvSpPr>
        <p:spPr>
          <a:xfrm>
            <a:off x="32220000" y="6264000"/>
            <a:ext cx="9792000" cy="936000"/>
          </a:xfrm>
          <a:prstGeom prst="rect">
            <a:avLst/>
          </a:prstGeom>
          <a:solidFill>
            <a:srgbClr val="FF9300">
              <a:alpha val="45000"/>
            </a:srgbClr>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POINT-OF-CARE DEVICES</a:t>
            </a:r>
          </a:p>
        </p:txBody>
      </p:sp>
      <p:sp>
        <p:nvSpPr>
          <p:cNvPr id="53" name="Title 1">
            <a:extLst>
              <a:ext uri="{FF2B5EF4-FFF2-40B4-BE49-F238E27FC236}">
                <a16:creationId xmlns:a16="http://schemas.microsoft.com/office/drawing/2014/main" id="{6127F3CA-1498-574C-A9B4-DA7B74404BDA}"/>
              </a:ext>
            </a:extLst>
          </p:cNvPr>
          <p:cNvSpPr txBox="1">
            <a:spLocks/>
          </p:cNvSpPr>
          <p:nvPr/>
        </p:nvSpPr>
        <p:spPr>
          <a:xfrm>
            <a:off x="32220000" y="7301252"/>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9. Diagnostic accuracy of human immunodeficiency virus devices</a:t>
            </a:r>
            <a:endParaRPr lang="en-CA" sz="2400" b="1" u="sng" dirty="0"/>
          </a:p>
        </p:txBody>
      </p:sp>
      <p:graphicFrame>
        <p:nvGraphicFramePr>
          <p:cNvPr id="54" name="Table 53">
            <a:extLst>
              <a:ext uri="{FF2B5EF4-FFF2-40B4-BE49-F238E27FC236}">
                <a16:creationId xmlns:a16="http://schemas.microsoft.com/office/drawing/2014/main" id="{0E869717-4510-7442-9EFF-FBBBBB5CCFF5}"/>
              </a:ext>
            </a:extLst>
          </p:cNvPr>
          <p:cNvGraphicFramePr>
            <a:graphicFrameLocks noGrp="1"/>
          </p:cNvGraphicFramePr>
          <p:nvPr>
            <p:extLst>
              <p:ext uri="{D42A27DB-BD31-4B8C-83A1-F6EECF244321}">
                <p14:modId xmlns:p14="http://schemas.microsoft.com/office/powerpoint/2010/main" val="2702785068"/>
              </p:ext>
            </p:extLst>
          </p:nvPr>
        </p:nvGraphicFramePr>
        <p:xfrm>
          <a:off x="32688000" y="13059403"/>
          <a:ext cx="8855999" cy="2577960"/>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3159521303"/>
                    </a:ext>
                  </a:extLst>
                </a:gridCol>
                <a:gridCol w="2382790">
                  <a:extLst>
                    <a:ext uri="{9D8B030D-6E8A-4147-A177-3AD203B41FA5}">
                      <a16:colId xmlns:a16="http://schemas.microsoft.com/office/drawing/2014/main" val="3888003082"/>
                    </a:ext>
                  </a:extLst>
                </a:gridCol>
                <a:gridCol w="1972323">
                  <a:extLst>
                    <a:ext uri="{9D8B030D-6E8A-4147-A177-3AD203B41FA5}">
                      <a16:colId xmlns:a16="http://schemas.microsoft.com/office/drawing/2014/main" val="4218683692"/>
                    </a:ext>
                  </a:extLst>
                </a:gridCol>
                <a:gridCol w="1972323">
                  <a:extLst>
                    <a:ext uri="{9D8B030D-6E8A-4147-A177-3AD203B41FA5}">
                      <a16:colId xmlns:a16="http://schemas.microsoft.com/office/drawing/2014/main" val="1792520852"/>
                    </a:ext>
                  </a:extLst>
                </a:gridCol>
              </a:tblGrid>
              <a:tr h="292500">
                <a:tc>
                  <a:txBody>
                    <a:bodyPr/>
                    <a:lstStyle/>
                    <a:p>
                      <a:pPr algn="ctr">
                        <a:spcAft>
                          <a:spcPts val="0"/>
                        </a:spcAft>
                      </a:pPr>
                      <a:r>
                        <a:rPr lang="fr-CA" sz="1800">
                          <a:effectLst/>
                        </a:rPr>
                        <a:t>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884356803"/>
                  </a:ext>
                </a:extLst>
              </a:tr>
              <a:tr h="292500">
                <a:tc>
                  <a:txBody>
                    <a:bodyPr/>
                    <a:lstStyle/>
                    <a:p>
                      <a:pPr algn="ctr">
                        <a:spcAft>
                          <a:spcPts val="0"/>
                        </a:spcAft>
                      </a:pPr>
                      <a:r>
                        <a:rPr lang="en-CA" sz="1800">
                          <a:effectLst/>
                        </a:rPr>
                        <a:t>HIV/HCV/HBsAg Triplex</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959385865"/>
                  </a:ext>
                </a:extLst>
              </a:tr>
              <a:tr h="877500">
                <a:tc>
                  <a:txBody>
                    <a:bodyPr/>
                    <a:lstStyle/>
                    <a:p>
                      <a:pPr algn="ctr">
                        <a:spcAft>
                          <a:spcPts val="0"/>
                        </a:spcAft>
                      </a:pPr>
                      <a:r>
                        <a:rPr lang="en-CA" sz="1800">
                          <a:effectLst/>
                        </a:rPr>
                        <a:t>Miriad rapid TP/HBV/HIV/HCV antibody 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Fingerstick blood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NA</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(97.3-100.0)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675204185"/>
                  </a:ext>
                </a:extLst>
              </a:tr>
              <a:tr h="292500">
                <a:tc>
                  <a:txBody>
                    <a:bodyPr/>
                    <a:lstStyle/>
                    <a:p>
                      <a:pPr algn="ctr">
                        <a:spcAft>
                          <a:spcPts val="0"/>
                        </a:spcAft>
                      </a:pPr>
                      <a:r>
                        <a:rPr lang="en-CA" sz="1800" dirty="0">
                          <a:effectLst/>
                        </a:rPr>
                        <a:t>Multiplexed 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Fingerstick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(94.8-100.0)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817142665"/>
                  </a:ext>
                </a:extLst>
              </a:tr>
              <a:tr h="585000">
                <a:tc gridSpan="4">
                  <a:txBody>
                    <a:bodyPr/>
                    <a:lstStyle/>
                    <a:p>
                      <a:pPr>
                        <a:spcAft>
                          <a:spcPts val="0"/>
                        </a:spcAft>
                      </a:pPr>
                      <a:r>
                        <a:rPr lang="en-CA" sz="1800" b="0" dirty="0">
                          <a:effectLst/>
                        </a:rPr>
                        <a:t>CI, confidence interval; HBsAg, Hepatitis B surface antigen; HBV, hepatitis B virus; HCV, hepatitis C virus; HIV, human immunodeficiency virus; NA, not available; TP, Trepone</a:t>
                      </a:r>
                      <a:r>
                        <a:rPr lang="en-CA" sz="1800" b="0" i="1" dirty="0">
                          <a:effectLst/>
                        </a:rPr>
                        <a:t>ma pallidum</a:t>
                      </a:r>
                      <a:r>
                        <a:rPr lang="en-CA" sz="1800" b="0" dirty="0">
                          <a:effectLst/>
                        </a:rPr>
                        <a: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1606678"/>
                  </a:ext>
                </a:extLst>
              </a:tr>
            </a:tbl>
          </a:graphicData>
        </a:graphic>
      </p:graphicFrame>
      <p:sp>
        <p:nvSpPr>
          <p:cNvPr id="55" name="Title 1">
            <a:extLst>
              <a:ext uri="{FF2B5EF4-FFF2-40B4-BE49-F238E27FC236}">
                <a16:creationId xmlns:a16="http://schemas.microsoft.com/office/drawing/2014/main" id="{889EC2E8-96D8-B242-A93E-005AD822CB55}"/>
              </a:ext>
            </a:extLst>
          </p:cNvPr>
          <p:cNvSpPr txBox="1">
            <a:spLocks/>
          </p:cNvSpPr>
          <p:nvPr/>
        </p:nvSpPr>
        <p:spPr>
          <a:xfrm>
            <a:off x="32220000" y="12454404"/>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10. Diagnostic accuracy of hepatitis B virus devices</a:t>
            </a:r>
            <a:endParaRPr lang="en-CA" sz="2400" b="1" u="sng" dirty="0"/>
          </a:p>
        </p:txBody>
      </p:sp>
      <p:graphicFrame>
        <p:nvGraphicFramePr>
          <p:cNvPr id="57" name="Table 56">
            <a:extLst>
              <a:ext uri="{FF2B5EF4-FFF2-40B4-BE49-F238E27FC236}">
                <a16:creationId xmlns:a16="http://schemas.microsoft.com/office/drawing/2014/main" id="{2718FBC8-3BFC-8847-9904-0D8AE5EA2ABB}"/>
              </a:ext>
            </a:extLst>
          </p:cNvPr>
          <p:cNvGraphicFramePr>
            <a:graphicFrameLocks noGrp="1"/>
          </p:cNvGraphicFramePr>
          <p:nvPr>
            <p:extLst>
              <p:ext uri="{D42A27DB-BD31-4B8C-83A1-F6EECF244321}">
                <p14:modId xmlns:p14="http://schemas.microsoft.com/office/powerpoint/2010/main" val="1484783180"/>
              </p:ext>
            </p:extLst>
          </p:nvPr>
        </p:nvGraphicFramePr>
        <p:xfrm>
          <a:off x="32688000" y="16390203"/>
          <a:ext cx="8855999" cy="2108640"/>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158149159"/>
                    </a:ext>
                  </a:extLst>
                </a:gridCol>
                <a:gridCol w="2382790">
                  <a:extLst>
                    <a:ext uri="{9D8B030D-6E8A-4147-A177-3AD203B41FA5}">
                      <a16:colId xmlns:a16="http://schemas.microsoft.com/office/drawing/2014/main" val="460628365"/>
                    </a:ext>
                  </a:extLst>
                </a:gridCol>
                <a:gridCol w="1972323">
                  <a:extLst>
                    <a:ext uri="{9D8B030D-6E8A-4147-A177-3AD203B41FA5}">
                      <a16:colId xmlns:a16="http://schemas.microsoft.com/office/drawing/2014/main" val="619128970"/>
                    </a:ext>
                  </a:extLst>
                </a:gridCol>
                <a:gridCol w="1972323">
                  <a:extLst>
                    <a:ext uri="{9D8B030D-6E8A-4147-A177-3AD203B41FA5}">
                      <a16:colId xmlns:a16="http://schemas.microsoft.com/office/drawing/2014/main" val="2130503153"/>
                    </a:ext>
                  </a:extLst>
                </a:gridCol>
              </a:tblGrid>
              <a:tr h="312000">
                <a:tc>
                  <a:txBody>
                    <a:bodyPr/>
                    <a:lstStyle/>
                    <a:p>
                      <a:pPr algn="ctr">
                        <a:spcAft>
                          <a:spcPts val="0"/>
                        </a:spcAft>
                      </a:pPr>
                      <a:r>
                        <a:rPr lang="fr-CA" sz="1800">
                          <a:effectLst/>
                        </a:rPr>
                        <a:t>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959482297"/>
                  </a:ext>
                </a:extLst>
              </a:tr>
              <a:tr h="312000">
                <a:tc>
                  <a:txBody>
                    <a:bodyPr/>
                    <a:lstStyle/>
                    <a:p>
                      <a:pPr algn="ctr">
                        <a:spcAft>
                          <a:spcPts val="0"/>
                        </a:spcAft>
                      </a:pPr>
                      <a:r>
                        <a:rPr lang="en-CA" sz="1800">
                          <a:effectLst/>
                        </a:rPr>
                        <a:t>HIV/HCV/HBsAg Triplex</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156538044"/>
                  </a:ext>
                </a:extLst>
              </a:tr>
              <a:tr h="312000">
                <a:tc>
                  <a:txBody>
                    <a:bodyPr/>
                    <a:lstStyle/>
                    <a:p>
                      <a:pPr algn="ctr">
                        <a:spcAft>
                          <a:spcPts val="0"/>
                        </a:spcAft>
                      </a:pPr>
                      <a:r>
                        <a:rPr lang="en-CA" sz="1800">
                          <a:effectLst/>
                        </a:rPr>
                        <a:t>Chembio HIV/HCV/syphilis</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Whole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92.3 (88.4-96.2)</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99.3 (98.8-99.9)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61322297"/>
                  </a:ext>
                </a:extLst>
              </a:tr>
              <a:tr h="312000">
                <a:tc>
                  <a:txBody>
                    <a:bodyPr/>
                    <a:lstStyle/>
                    <a:p>
                      <a:pPr algn="ctr">
                        <a:spcAft>
                          <a:spcPts val="0"/>
                        </a:spcAft>
                      </a:pPr>
                      <a:r>
                        <a:rPr lang="en-CA" sz="1800">
                          <a:effectLst/>
                        </a:rPr>
                        <a:t>Chembio HIV/HCV</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Whole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91.5 (87.2-95.7)</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99.4 (98.8-99.9)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882707482"/>
                  </a:ext>
                </a:extLst>
              </a:tr>
              <a:tr h="624000">
                <a:tc gridSpan="4">
                  <a:txBody>
                    <a:bodyPr/>
                    <a:lstStyle/>
                    <a:p>
                      <a:pPr>
                        <a:spcAft>
                          <a:spcPts val="0"/>
                        </a:spcAft>
                      </a:pPr>
                      <a:r>
                        <a:rPr lang="en-CA" sz="1800" b="0" dirty="0">
                          <a:effectLst/>
                        </a:rPr>
                        <a:t>CI, confidence interval; HBsAg, Hepatitis B surface antigen; HCV, hepatitis C virus; HIV, human immunodeficiency virus; NA, not available.</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8513351"/>
                  </a:ext>
                </a:extLst>
              </a:tr>
            </a:tbl>
          </a:graphicData>
        </a:graphic>
      </p:graphicFrame>
      <p:sp>
        <p:nvSpPr>
          <p:cNvPr id="58" name="Title 1">
            <a:extLst>
              <a:ext uri="{FF2B5EF4-FFF2-40B4-BE49-F238E27FC236}">
                <a16:creationId xmlns:a16="http://schemas.microsoft.com/office/drawing/2014/main" id="{09873E36-96D5-0847-8AB5-B74864758658}"/>
              </a:ext>
            </a:extLst>
          </p:cNvPr>
          <p:cNvSpPr txBox="1">
            <a:spLocks/>
          </p:cNvSpPr>
          <p:nvPr/>
        </p:nvSpPr>
        <p:spPr>
          <a:xfrm>
            <a:off x="32220000" y="15761852"/>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11. Diagnostic accuracy of hepatitis C virus devices</a:t>
            </a:r>
            <a:endParaRPr lang="en-CA" sz="2400" b="1" u="sng" dirty="0"/>
          </a:p>
        </p:txBody>
      </p:sp>
      <p:graphicFrame>
        <p:nvGraphicFramePr>
          <p:cNvPr id="59" name="Table 58">
            <a:extLst>
              <a:ext uri="{FF2B5EF4-FFF2-40B4-BE49-F238E27FC236}">
                <a16:creationId xmlns:a16="http://schemas.microsoft.com/office/drawing/2014/main" id="{A9ADC369-D75D-A242-9571-F46F217C0CFC}"/>
              </a:ext>
            </a:extLst>
          </p:cNvPr>
          <p:cNvGraphicFramePr>
            <a:graphicFrameLocks noGrp="1"/>
          </p:cNvGraphicFramePr>
          <p:nvPr>
            <p:extLst>
              <p:ext uri="{D42A27DB-BD31-4B8C-83A1-F6EECF244321}">
                <p14:modId xmlns:p14="http://schemas.microsoft.com/office/powerpoint/2010/main" val="2400593278"/>
              </p:ext>
            </p:extLst>
          </p:nvPr>
        </p:nvGraphicFramePr>
        <p:xfrm>
          <a:off x="32688000" y="7938000"/>
          <a:ext cx="8855999" cy="4483028"/>
        </p:xfrm>
        <a:graphic>
          <a:graphicData uri="http://schemas.openxmlformats.org/drawingml/2006/table">
            <a:tbl>
              <a:tblPr firstRow="1" firstCol="1" bandRow="1">
                <a:tableStyleId>{5C22544A-7EE6-4342-B048-85BDC9FD1C3A}</a:tableStyleId>
              </a:tblPr>
              <a:tblGrid>
                <a:gridCol w="2528563">
                  <a:extLst>
                    <a:ext uri="{9D8B030D-6E8A-4147-A177-3AD203B41FA5}">
                      <a16:colId xmlns:a16="http://schemas.microsoft.com/office/drawing/2014/main" val="1572540323"/>
                    </a:ext>
                  </a:extLst>
                </a:gridCol>
                <a:gridCol w="2382790">
                  <a:extLst>
                    <a:ext uri="{9D8B030D-6E8A-4147-A177-3AD203B41FA5}">
                      <a16:colId xmlns:a16="http://schemas.microsoft.com/office/drawing/2014/main" val="3554380025"/>
                    </a:ext>
                  </a:extLst>
                </a:gridCol>
                <a:gridCol w="1972323">
                  <a:extLst>
                    <a:ext uri="{9D8B030D-6E8A-4147-A177-3AD203B41FA5}">
                      <a16:colId xmlns:a16="http://schemas.microsoft.com/office/drawing/2014/main" val="150041941"/>
                    </a:ext>
                  </a:extLst>
                </a:gridCol>
                <a:gridCol w="1972323">
                  <a:extLst>
                    <a:ext uri="{9D8B030D-6E8A-4147-A177-3AD203B41FA5}">
                      <a16:colId xmlns:a16="http://schemas.microsoft.com/office/drawing/2014/main" val="3138074526"/>
                    </a:ext>
                  </a:extLst>
                </a:gridCol>
              </a:tblGrid>
              <a:tr h="282857">
                <a:tc>
                  <a:txBody>
                    <a:bodyPr/>
                    <a:lstStyle/>
                    <a:p>
                      <a:pPr algn="ctr">
                        <a:spcAft>
                          <a:spcPts val="0"/>
                        </a:spcAft>
                      </a:pPr>
                      <a:r>
                        <a:rPr lang="fr-CA" sz="1800">
                          <a:effectLst/>
                        </a:rPr>
                        <a:t>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Sensitivity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Specificity (95% CI)</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136363110"/>
                  </a:ext>
                </a:extLst>
              </a:tr>
              <a:tr h="282857">
                <a:tc rowSpan="4">
                  <a:txBody>
                    <a:bodyPr/>
                    <a:lstStyle/>
                    <a:p>
                      <a:pPr algn="ctr">
                        <a:spcAft>
                          <a:spcPts val="0"/>
                        </a:spcAft>
                      </a:pPr>
                      <a:r>
                        <a:rPr lang="en-CA" sz="1800">
                          <a:effectLst/>
                        </a:rPr>
                        <a:t>SD Bioline HIV/Syphilis Duo 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Fingerstick or serum blood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(83.2-100.0)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(100.0-100.0)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251266644"/>
                  </a:ext>
                </a:extLst>
              </a:tr>
              <a:tr h="282857">
                <a:tc vMerge="1">
                  <a:txBody>
                    <a:bodyPr/>
                    <a:lstStyle/>
                    <a:p>
                      <a:endParaRPr lang="en-US"/>
                    </a:p>
                  </a:txBody>
                  <a:tcPr/>
                </a:tc>
                <a:tc>
                  <a:txBody>
                    <a:bodyPr/>
                    <a:lstStyle/>
                    <a:p>
                      <a:pPr algn="ctr">
                        <a:spcAft>
                          <a:spcPts val="0"/>
                        </a:spcAft>
                      </a:pPr>
                      <a:r>
                        <a:rPr lang="en-CA" sz="1800">
                          <a:effectLst/>
                        </a:rPr>
                        <a:t>Venous blood (plasma)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(75.9-100.0)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99.5 (96.9-99.9)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73146429"/>
                  </a:ext>
                </a:extLst>
              </a:tr>
              <a:tr h="282857">
                <a:tc vMerge="1">
                  <a:txBody>
                    <a:bodyPr/>
                    <a:lstStyle/>
                    <a:p>
                      <a:endParaRPr lang="en-US"/>
                    </a:p>
                  </a:txBody>
                  <a:tcPr/>
                </a:tc>
                <a:tc>
                  <a:txBody>
                    <a:bodyPr/>
                    <a:lstStyle/>
                    <a:p>
                      <a:pPr algn="ctr">
                        <a:spcAft>
                          <a:spcPts val="0"/>
                        </a:spcAft>
                      </a:pPr>
                      <a:r>
                        <a:rPr lang="en-CA" sz="1800">
                          <a:effectLst/>
                        </a:rPr>
                        <a:t>Venous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(63.1-100.0)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(99.2-100.0)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427964352"/>
                  </a:ext>
                </a:extLst>
              </a:tr>
              <a:tr h="282857">
                <a:tc vMerge="1">
                  <a:txBody>
                    <a:bodyPr/>
                    <a:lstStyle/>
                    <a:p>
                      <a:endParaRPr lang="en-US"/>
                    </a:p>
                  </a:txBody>
                  <a:tcPr/>
                </a:tc>
                <a:tc>
                  <a:txBody>
                    <a:bodyPr/>
                    <a:lstStyle/>
                    <a:p>
                      <a:pPr algn="ctr">
                        <a:spcAft>
                          <a:spcPts val="0"/>
                        </a:spcAft>
                      </a:pPr>
                      <a:r>
                        <a:rPr lang="en-CA" sz="1800">
                          <a:effectLst/>
                        </a:rPr>
                        <a:t>Fingerstick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99.1 (94.8-100.0)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99.4 (97.7-99.9)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62422671"/>
                  </a:ext>
                </a:extLst>
              </a:tr>
              <a:tr h="282857">
                <a:tc>
                  <a:txBody>
                    <a:bodyPr/>
                    <a:lstStyle/>
                    <a:p>
                      <a:pPr algn="ctr">
                        <a:spcAft>
                          <a:spcPts val="0"/>
                        </a:spcAft>
                      </a:pPr>
                      <a:r>
                        <a:rPr lang="en-CA" sz="1800">
                          <a:effectLst/>
                        </a:rPr>
                        <a:t>HIV/HCV/HBsAg Triplex</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749312185"/>
                  </a:ext>
                </a:extLst>
              </a:tr>
              <a:tr h="848573">
                <a:tc>
                  <a:txBody>
                    <a:bodyPr/>
                    <a:lstStyle/>
                    <a:p>
                      <a:pPr algn="ctr">
                        <a:spcAft>
                          <a:spcPts val="0"/>
                        </a:spcAft>
                      </a:pPr>
                      <a:r>
                        <a:rPr lang="en-CA" sz="1800">
                          <a:effectLst/>
                        </a:rPr>
                        <a:t>Miriad rapid TP/HBV/HIV/HCV antibody 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Fingerstick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(47.3-100.0)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100.0 (97.2-100.0)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44910977"/>
                  </a:ext>
                </a:extLst>
              </a:tr>
              <a:tr h="565713">
                <a:tc>
                  <a:txBody>
                    <a:bodyPr/>
                    <a:lstStyle/>
                    <a:p>
                      <a:pPr algn="ctr">
                        <a:spcAft>
                          <a:spcPts val="0"/>
                        </a:spcAft>
                      </a:pPr>
                      <a:r>
                        <a:rPr lang="en-CA" sz="1800" dirty="0">
                          <a:effectLst/>
                        </a:rPr>
                        <a:t>INSTI Multiplex HIV-1/HIV-2/syphilis antibody test kit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Fingerstick blood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98.8 (93.4-99.9)</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(98.1-100.0)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576908051"/>
                  </a:ext>
                </a:extLst>
              </a:tr>
              <a:tr h="282857">
                <a:tc>
                  <a:txBody>
                    <a:bodyPr/>
                    <a:lstStyle/>
                    <a:p>
                      <a:pPr algn="ctr">
                        <a:spcAft>
                          <a:spcPts val="0"/>
                        </a:spcAft>
                      </a:pPr>
                      <a:r>
                        <a:rPr lang="en-CA" sz="1800">
                          <a:effectLst/>
                        </a:rPr>
                        <a:t>Multiplexed 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Fingerstick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(31.0-100.0)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(94.8-100.0)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830667671"/>
                  </a:ext>
                </a:extLst>
              </a:tr>
              <a:tr h="565713">
                <a:tc gridSpan="4">
                  <a:txBody>
                    <a:bodyPr/>
                    <a:lstStyle/>
                    <a:p>
                      <a:pPr>
                        <a:spcAft>
                          <a:spcPts val="0"/>
                        </a:spcAft>
                      </a:pPr>
                      <a:r>
                        <a:rPr lang="en-CA" sz="1800" b="0" dirty="0">
                          <a:effectLst/>
                        </a:rPr>
                        <a:t>CI, confidence interval; HBsAg, Hepatitis B surface antigen; HCV, hepatitis C virus; HIV, human immunodeficiency virus; NA, not available; TP, Treponema pallidum.</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01979534"/>
                  </a:ext>
                </a:extLst>
              </a:tr>
            </a:tbl>
          </a:graphicData>
        </a:graphic>
      </p:graphicFrame>
      <p:sp>
        <p:nvSpPr>
          <p:cNvPr id="60" name="Title 1">
            <a:extLst>
              <a:ext uri="{FF2B5EF4-FFF2-40B4-BE49-F238E27FC236}">
                <a16:creationId xmlns:a16="http://schemas.microsoft.com/office/drawing/2014/main" id="{D6C45928-5243-7641-8BE3-ABDAC2D0C8B4}"/>
              </a:ext>
            </a:extLst>
          </p:cNvPr>
          <p:cNvSpPr txBox="1">
            <a:spLocks/>
          </p:cNvSpPr>
          <p:nvPr/>
        </p:nvSpPr>
        <p:spPr>
          <a:xfrm>
            <a:off x="32220000" y="18682338"/>
            <a:ext cx="9792000" cy="936000"/>
          </a:xfrm>
          <a:prstGeom prst="rect">
            <a:avLst/>
          </a:prstGeom>
          <a:solidFill>
            <a:srgbClr val="FF9300">
              <a:alpha val="45000"/>
            </a:srgbClr>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BOTH</a:t>
            </a:r>
          </a:p>
        </p:txBody>
      </p:sp>
      <p:sp>
        <p:nvSpPr>
          <p:cNvPr id="61" name="Title 1">
            <a:extLst>
              <a:ext uri="{FF2B5EF4-FFF2-40B4-BE49-F238E27FC236}">
                <a16:creationId xmlns:a16="http://schemas.microsoft.com/office/drawing/2014/main" id="{2270982E-8171-3A4E-83AC-94DF010F15D0}"/>
              </a:ext>
            </a:extLst>
          </p:cNvPr>
          <p:cNvSpPr txBox="1">
            <a:spLocks/>
          </p:cNvSpPr>
          <p:nvPr/>
        </p:nvSpPr>
        <p:spPr>
          <a:xfrm>
            <a:off x="32220000" y="19655795"/>
            <a:ext cx="10440000" cy="543902"/>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algn="just"/>
            <a:r>
              <a:rPr lang="en-US" sz="2400" b="1" u="sng" dirty="0"/>
              <a:t>Table 12. Diagnostic accuracy of </a:t>
            </a:r>
            <a:r>
              <a:rPr lang="en-US" sz="2400" b="1" i="1" u="sng" dirty="0"/>
              <a:t>Treponema pallidum </a:t>
            </a:r>
            <a:r>
              <a:rPr lang="en-US" sz="2400" b="1" u="sng" dirty="0"/>
              <a:t>devices</a:t>
            </a:r>
            <a:endParaRPr lang="en-CA" sz="2400" b="1" u="sng" dirty="0"/>
          </a:p>
        </p:txBody>
      </p:sp>
      <p:graphicFrame>
        <p:nvGraphicFramePr>
          <p:cNvPr id="62" name="Table 61">
            <a:extLst>
              <a:ext uri="{FF2B5EF4-FFF2-40B4-BE49-F238E27FC236}">
                <a16:creationId xmlns:a16="http://schemas.microsoft.com/office/drawing/2014/main" id="{AA5B2EB6-70D9-DB45-8373-46BAFCA5D6CB}"/>
              </a:ext>
            </a:extLst>
          </p:cNvPr>
          <p:cNvGraphicFramePr>
            <a:graphicFrameLocks noGrp="1"/>
          </p:cNvGraphicFramePr>
          <p:nvPr>
            <p:extLst>
              <p:ext uri="{D42A27DB-BD31-4B8C-83A1-F6EECF244321}">
                <p14:modId xmlns:p14="http://schemas.microsoft.com/office/powerpoint/2010/main" val="743367381"/>
              </p:ext>
            </p:extLst>
          </p:nvPr>
        </p:nvGraphicFramePr>
        <p:xfrm>
          <a:off x="32688000" y="20304995"/>
          <a:ext cx="8856000" cy="3607200"/>
        </p:xfrm>
        <a:graphic>
          <a:graphicData uri="http://schemas.openxmlformats.org/drawingml/2006/table">
            <a:tbl>
              <a:tblPr firstRow="1" firstCol="1" bandRow="1">
                <a:tableStyleId>{5C22544A-7EE6-4342-B048-85BDC9FD1C3A}</a:tableStyleId>
              </a:tblPr>
              <a:tblGrid>
                <a:gridCol w="2268802">
                  <a:extLst>
                    <a:ext uri="{9D8B030D-6E8A-4147-A177-3AD203B41FA5}">
                      <a16:colId xmlns:a16="http://schemas.microsoft.com/office/drawing/2014/main" val="3560653540"/>
                    </a:ext>
                  </a:extLst>
                </a:gridCol>
                <a:gridCol w="2137825">
                  <a:extLst>
                    <a:ext uri="{9D8B030D-6E8A-4147-A177-3AD203B41FA5}">
                      <a16:colId xmlns:a16="http://schemas.microsoft.com/office/drawing/2014/main" val="3795110268"/>
                    </a:ext>
                  </a:extLst>
                </a:gridCol>
                <a:gridCol w="910261">
                  <a:extLst>
                    <a:ext uri="{9D8B030D-6E8A-4147-A177-3AD203B41FA5}">
                      <a16:colId xmlns:a16="http://schemas.microsoft.com/office/drawing/2014/main" val="1767898103"/>
                    </a:ext>
                  </a:extLst>
                </a:gridCol>
                <a:gridCol w="1769556">
                  <a:extLst>
                    <a:ext uri="{9D8B030D-6E8A-4147-A177-3AD203B41FA5}">
                      <a16:colId xmlns:a16="http://schemas.microsoft.com/office/drawing/2014/main" val="522055608"/>
                    </a:ext>
                  </a:extLst>
                </a:gridCol>
                <a:gridCol w="1769556">
                  <a:extLst>
                    <a:ext uri="{9D8B030D-6E8A-4147-A177-3AD203B41FA5}">
                      <a16:colId xmlns:a16="http://schemas.microsoft.com/office/drawing/2014/main" val="2566012983"/>
                    </a:ext>
                  </a:extLst>
                </a:gridCol>
              </a:tblGrid>
              <a:tr h="576000">
                <a:tc>
                  <a:txBody>
                    <a:bodyPr/>
                    <a:lstStyle/>
                    <a:p>
                      <a:pPr algn="ctr">
                        <a:spcAft>
                          <a:spcPts val="0"/>
                        </a:spcAft>
                      </a:pPr>
                      <a:r>
                        <a:rPr lang="fr-CA" sz="1800">
                          <a:effectLst/>
                        </a:rPr>
                        <a:t>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Specimen Type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a:effectLst/>
                        </a:rPr>
                        <a:t>Type of 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dirty="0" err="1">
                          <a:effectLst/>
                        </a:rPr>
                        <a:t>Sensitivity</a:t>
                      </a:r>
                      <a:endParaRPr lang="fr-CA" sz="1800" dirty="0">
                        <a:effectLst/>
                      </a:endParaRPr>
                    </a:p>
                    <a:p>
                      <a:pPr algn="ctr">
                        <a:spcAft>
                          <a:spcPts val="0"/>
                        </a:spcAft>
                      </a:pPr>
                      <a:r>
                        <a:rPr lang="fr-CA" sz="1800" dirty="0">
                          <a:effectLst/>
                        </a:rPr>
                        <a:t>(95% CI)</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fr-CA" sz="1800" dirty="0" err="1">
                          <a:effectLst/>
                        </a:rPr>
                        <a:t>Specificity</a:t>
                      </a:r>
                      <a:endParaRPr lang="fr-CA" sz="1800" dirty="0">
                        <a:effectLst/>
                      </a:endParaRPr>
                    </a:p>
                    <a:p>
                      <a:pPr algn="ctr">
                        <a:spcAft>
                          <a:spcPts val="0"/>
                        </a:spcAft>
                      </a:pPr>
                      <a:r>
                        <a:rPr lang="fr-CA" sz="1800" dirty="0">
                          <a:effectLst/>
                        </a:rPr>
                        <a:t>(95% CI)</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879546281"/>
                  </a:ext>
                </a:extLst>
              </a:tr>
              <a:tr h="288000">
                <a:tc rowSpan="2">
                  <a:txBody>
                    <a:bodyPr/>
                    <a:lstStyle/>
                    <a:p>
                      <a:pPr algn="ctr">
                        <a:spcAft>
                          <a:spcPts val="0"/>
                        </a:spcAft>
                      </a:pPr>
                      <a:r>
                        <a:rPr lang="en-CA" sz="1800">
                          <a:effectLst/>
                        </a:rPr>
                        <a:t>SD Bioline HIV/Syphilis Duo Test</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Venous plasma (plasma)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rowSpan="3">
                  <a:txBody>
                    <a:bodyPr/>
                    <a:lstStyle/>
                    <a:p>
                      <a:pPr algn="ctr">
                        <a:spcAft>
                          <a:spcPts val="0"/>
                        </a:spcAft>
                      </a:pPr>
                      <a:r>
                        <a:rPr lang="en-CA" sz="1800">
                          <a:effectLst/>
                        </a:rPr>
                        <a:t>Point-of-care</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(79.1-100.0)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(97.7-100.0)</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241321178"/>
                  </a:ext>
                </a:extLst>
              </a:tr>
              <a:tr h="288000">
                <a:tc vMerge="1">
                  <a:txBody>
                    <a:bodyPr/>
                    <a:lstStyle/>
                    <a:p>
                      <a:endParaRPr lang="en-US"/>
                    </a:p>
                  </a:txBody>
                  <a:tcPr/>
                </a:tc>
                <a:tc>
                  <a:txBody>
                    <a:bodyPr/>
                    <a:lstStyle/>
                    <a:p>
                      <a:pPr algn="ctr">
                        <a:spcAft>
                          <a:spcPts val="0"/>
                        </a:spcAft>
                      </a:pPr>
                      <a:r>
                        <a:rPr lang="en-CA" sz="1800">
                          <a:effectLst/>
                        </a:rPr>
                        <a:t>Serum, fingerstick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vMerge="1">
                  <a:txBody>
                    <a:bodyPr/>
                    <a:lstStyle/>
                    <a:p>
                      <a:endParaRPr lang="en-US"/>
                    </a:p>
                  </a:txBody>
                  <a:tcPr/>
                </a:tc>
                <a:tc>
                  <a:txBody>
                    <a:bodyPr/>
                    <a:lstStyle/>
                    <a:p>
                      <a:pPr algn="ctr">
                        <a:spcAft>
                          <a:spcPts val="0"/>
                        </a:spcAft>
                      </a:pPr>
                      <a:r>
                        <a:rPr lang="en-CA" sz="1800">
                          <a:effectLst/>
                        </a:rPr>
                        <a:t>95.5 (84.9-98.7)</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99.9 (99.8-99.9)</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941894714"/>
                  </a:ext>
                </a:extLst>
              </a:tr>
              <a:tr h="576000">
                <a:tc>
                  <a:txBody>
                    <a:bodyPr/>
                    <a:lstStyle/>
                    <a:p>
                      <a:pPr algn="ctr">
                        <a:spcAft>
                          <a:spcPts val="0"/>
                        </a:spcAft>
                      </a:pPr>
                      <a:r>
                        <a:rPr lang="en-CA" sz="1800" dirty="0" err="1">
                          <a:effectLst/>
                        </a:rPr>
                        <a:t>Miriad</a:t>
                      </a:r>
                      <a:r>
                        <a:rPr lang="en-CA" sz="1800" dirty="0">
                          <a:effectLst/>
                        </a:rPr>
                        <a:t> TP/HBV/HIV/HCV antibody test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Fingerstick blood</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vMerge="1">
                  <a:txBody>
                    <a:bodyPr/>
                    <a:lstStyle/>
                    <a:p>
                      <a:endParaRPr lang="en-US"/>
                    </a:p>
                  </a:txBody>
                  <a:tcPr/>
                </a:tc>
                <a:tc>
                  <a:txBody>
                    <a:bodyPr/>
                    <a:lstStyle/>
                    <a:p>
                      <a:pPr algn="ctr">
                        <a:spcAft>
                          <a:spcPts val="0"/>
                        </a:spcAft>
                      </a:pPr>
                      <a:r>
                        <a:rPr lang="en-CA" sz="1800" dirty="0">
                          <a:effectLst/>
                        </a:rPr>
                        <a:t>100.0 (22.4-100.0)</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dirty="0">
                          <a:effectLst/>
                        </a:rPr>
                        <a:t>98.1 (93.3-99.8)</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1695614626"/>
                  </a:ext>
                </a:extLst>
              </a:tr>
              <a:tr h="288000">
                <a:tc>
                  <a:txBody>
                    <a:bodyPr/>
                    <a:lstStyle/>
                    <a:p>
                      <a:pPr algn="ctr">
                        <a:spcAft>
                          <a:spcPts val="0"/>
                        </a:spcAft>
                      </a:pPr>
                      <a:r>
                        <a:rPr lang="en-CA" sz="1800">
                          <a:effectLst/>
                        </a:rPr>
                        <a:t>Multiplex PCR</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Semen</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Platform</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algn="ctr">
                        <a:spcAft>
                          <a:spcPts val="0"/>
                        </a:spcAft>
                      </a:pPr>
                      <a:r>
                        <a:rPr lang="en-CA" sz="1800">
                          <a:effectLst/>
                        </a:rPr>
                        <a:t>100.0 (NA)</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676466226"/>
                  </a:ext>
                </a:extLst>
              </a:tr>
              <a:tr h="576000">
                <a:tc gridSpan="5">
                  <a:txBody>
                    <a:bodyPr/>
                    <a:lstStyle/>
                    <a:p>
                      <a:pPr>
                        <a:spcAft>
                          <a:spcPts val="0"/>
                        </a:spcAft>
                      </a:pPr>
                      <a:r>
                        <a:rPr lang="en-CA" sz="1800" b="0" dirty="0">
                          <a:effectLst/>
                        </a:rPr>
                        <a:t>CI, confidence interval; HBV, hepatitis B virus; HCV, hepatitis C virus; HIV, human immunodeficiency virus; NA, not available; PCR, polymerase chain reaction; TP, </a:t>
                      </a:r>
                      <a:r>
                        <a:rPr lang="en-CA" sz="1800" b="0" i="1" dirty="0">
                          <a:effectLst/>
                        </a:rPr>
                        <a:t>Treponema pallidum</a:t>
                      </a:r>
                      <a:r>
                        <a:rPr lang="en-CA" sz="1800" b="0" dirty="0">
                          <a:effectLst/>
                        </a:rPr>
                        <a:t>.</a:t>
                      </a:r>
                      <a:endParaRPr lang="en-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9643315"/>
                  </a:ext>
                </a:extLst>
              </a:tr>
            </a:tbl>
          </a:graphicData>
        </a:graphic>
      </p:graphicFrame>
      <p:sp>
        <p:nvSpPr>
          <p:cNvPr id="63" name="Title 1">
            <a:extLst>
              <a:ext uri="{FF2B5EF4-FFF2-40B4-BE49-F238E27FC236}">
                <a16:creationId xmlns:a16="http://schemas.microsoft.com/office/drawing/2014/main" id="{3F1D14FA-D0E9-7D4A-881A-DAA064AF646E}"/>
              </a:ext>
            </a:extLst>
          </p:cNvPr>
          <p:cNvSpPr txBox="1">
            <a:spLocks/>
          </p:cNvSpPr>
          <p:nvPr/>
        </p:nvSpPr>
        <p:spPr>
          <a:xfrm>
            <a:off x="32220000" y="24149464"/>
            <a:ext cx="9792000" cy="936000"/>
          </a:xfrm>
          <a:prstGeom prst="rect">
            <a:avLst/>
          </a:prstGeom>
          <a:solidFill>
            <a:srgbClr val="FF9300"/>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DISCUSSION &amp; CONCLUSION</a:t>
            </a:r>
          </a:p>
        </p:txBody>
      </p:sp>
      <p:sp>
        <p:nvSpPr>
          <p:cNvPr id="64" name="Title 1">
            <a:extLst>
              <a:ext uri="{FF2B5EF4-FFF2-40B4-BE49-F238E27FC236}">
                <a16:creationId xmlns:a16="http://schemas.microsoft.com/office/drawing/2014/main" id="{CD50C4F7-44A4-3A4B-9EB5-3D5EE7635203}"/>
              </a:ext>
            </a:extLst>
          </p:cNvPr>
          <p:cNvSpPr txBox="1">
            <a:spLocks/>
          </p:cNvSpPr>
          <p:nvPr/>
        </p:nvSpPr>
        <p:spPr>
          <a:xfrm>
            <a:off x="32220000" y="25170524"/>
            <a:ext cx="9792000" cy="7058856"/>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marL="342900" indent="-342900" algn="just">
              <a:buFont typeface="Arial" panose="020B0604020202020204" pitchFamily="34" charset="0"/>
              <a:buChar char="•"/>
            </a:pPr>
            <a:endParaRPr lang="en-US" sz="2400" dirty="0"/>
          </a:p>
          <a:p>
            <a:pPr marL="342900" indent="-342900" algn="just">
              <a:buFont typeface="Arial" panose="020B0604020202020204" pitchFamily="34" charset="0"/>
              <a:buChar char="•"/>
            </a:pPr>
            <a:r>
              <a:rPr lang="en-US" sz="2400" dirty="0"/>
              <a:t>Diagnostic performance varied by STI, sub-population, disease prevalence, incidence, type of technology (POC/platform) and reference standards. </a:t>
            </a:r>
          </a:p>
          <a:p>
            <a:pPr marL="342900" indent="-342900" algn="just">
              <a:buFont typeface="Arial" panose="020B0604020202020204" pitchFamily="34" charset="0"/>
              <a:buChar char="•"/>
            </a:pPr>
            <a:r>
              <a:rPr lang="en-US" sz="2400" dirty="0"/>
              <a:t>These systematic review findings present the available literature of rapid multiplex STI devices over the past decade, thereby allowing decision makers to objectively select the appropriate test for use in their setting.</a:t>
            </a:r>
          </a:p>
          <a:p>
            <a:pPr marL="342900" indent="-342900" algn="just">
              <a:buFont typeface="Arial" panose="020B0604020202020204" pitchFamily="34" charset="0"/>
              <a:buChar char="•"/>
            </a:pPr>
            <a:r>
              <a:rPr lang="en-US" sz="2400" dirty="0"/>
              <a:t>With the exception of </a:t>
            </a:r>
            <a:r>
              <a:rPr lang="en-US" sz="2400" i="1" dirty="0"/>
              <a:t>Treponema pallidum</a:t>
            </a:r>
            <a:r>
              <a:rPr lang="en-US" sz="2400" dirty="0"/>
              <a:t>, each STI was only detected by one type of device (platform or point-of-care). While multiplex platform and POC STI devices complement each other well in settings outside the lab, this fact limits the testing capacity of certain bacterial STIs worldwide, particularly as costly infrastructure and training are required to conduct platform testing.</a:t>
            </a:r>
          </a:p>
          <a:p>
            <a:pPr marL="342900" indent="-342900" algn="just">
              <a:buFont typeface="Arial" panose="020B0604020202020204" pitchFamily="34" charset="0"/>
              <a:buChar char="•"/>
            </a:pPr>
            <a:r>
              <a:rPr lang="en-US" sz="2400" dirty="0"/>
              <a:t>While only devices with superior diagnostic accuracy (&gt;90%) are shown here, these represent the vast majority of results collected in the systematic review, thusly illustrating that most available multiplex STI rapid devices can be used reliably.</a:t>
            </a:r>
          </a:p>
          <a:p>
            <a:pPr marL="342900" indent="-342900" algn="just">
              <a:buFont typeface="Arial" panose="020B0604020202020204" pitchFamily="34" charset="0"/>
              <a:buChar char="•"/>
            </a:pPr>
            <a:r>
              <a:rPr lang="en-US" sz="2400" dirty="0"/>
              <a:t>However, due to the wide 95% CIs of certain results, additional research with higher sample sizes are needed to validate these findings.</a:t>
            </a:r>
          </a:p>
          <a:p>
            <a:pPr marL="342900" indent="-342900" algn="just">
              <a:buFont typeface="Arial" panose="020B0604020202020204" pitchFamily="34" charset="0"/>
              <a:buChar char="•"/>
            </a:pPr>
            <a:r>
              <a:rPr lang="en-US" sz="2400" dirty="0"/>
              <a:t>We conclude that due to their high specificity, platform tests are suited for confirmatory testing while POC tests remain suited for initial screening because of their portability and ease of use.</a:t>
            </a:r>
            <a:r>
              <a:rPr lang="en-CA" sz="2400" dirty="0"/>
              <a:t> </a:t>
            </a:r>
            <a:endParaRPr lang="en-US" sz="2400" dirty="0"/>
          </a:p>
          <a:p>
            <a:pPr marL="342900" indent="-342900" algn="just">
              <a:buFont typeface="Arial" panose="020B0604020202020204" pitchFamily="34" charset="0"/>
              <a:buChar char="•"/>
            </a:pPr>
            <a:endParaRPr lang="en-CA" sz="2400" dirty="0"/>
          </a:p>
        </p:txBody>
      </p:sp>
      <p:sp>
        <p:nvSpPr>
          <p:cNvPr id="67" name="Title 1">
            <a:extLst>
              <a:ext uri="{FF2B5EF4-FFF2-40B4-BE49-F238E27FC236}">
                <a16:creationId xmlns:a16="http://schemas.microsoft.com/office/drawing/2014/main" id="{C6AA374B-46B3-F54C-870F-07740708C4A8}"/>
              </a:ext>
            </a:extLst>
          </p:cNvPr>
          <p:cNvSpPr txBox="1">
            <a:spLocks/>
          </p:cNvSpPr>
          <p:nvPr/>
        </p:nvSpPr>
        <p:spPr>
          <a:xfrm>
            <a:off x="11268000" y="27551873"/>
            <a:ext cx="20268000" cy="936000"/>
          </a:xfrm>
          <a:prstGeom prst="rect">
            <a:avLst/>
          </a:prstGeom>
          <a:solidFill>
            <a:srgbClr val="FF9300"/>
          </a:solid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r>
              <a:rPr lang="en-US" sz="5000" b="1" dirty="0"/>
              <a:t>ACKNOWLEDGMENTS</a:t>
            </a:r>
          </a:p>
        </p:txBody>
      </p:sp>
      <p:sp>
        <p:nvSpPr>
          <p:cNvPr id="68" name="Title 1">
            <a:extLst>
              <a:ext uri="{FF2B5EF4-FFF2-40B4-BE49-F238E27FC236}">
                <a16:creationId xmlns:a16="http://schemas.microsoft.com/office/drawing/2014/main" id="{34850B8C-3826-9D4D-8B2E-B4D2B4E92814}"/>
              </a:ext>
            </a:extLst>
          </p:cNvPr>
          <p:cNvSpPr txBox="1">
            <a:spLocks/>
          </p:cNvSpPr>
          <p:nvPr/>
        </p:nvSpPr>
        <p:spPr>
          <a:xfrm>
            <a:off x="11268000" y="28530075"/>
            <a:ext cx="20268000" cy="888315"/>
          </a:xfrm>
          <a:prstGeom prst="rect">
            <a:avLst/>
          </a:prstGeom>
          <a:noFill/>
        </p:spPr>
        <p:txBody>
          <a:bodyPr vert="horz" lIns="91440" tIns="45720" rIns="91440" bIns="45720" rtlCol="0" anchor="b">
            <a:noAutofit/>
          </a:bodyPr>
          <a:lstStyle>
            <a:lvl1pPr algn="ctr" defTabSz="4276740" rtl="0" eaLnBrk="1" latinLnBrk="0" hangingPunct="1">
              <a:lnSpc>
                <a:spcPct val="90000"/>
              </a:lnSpc>
              <a:spcBef>
                <a:spcPct val="0"/>
              </a:spcBef>
              <a:buNone/>
              <a:defRPr sz="28063" kern="1200">
                <a:solidFill>
                  <a:schemeClr val="tx1"/>
                </a:solidFill>
                <a:latin typeface="+mj-lt"/>
                <a:ea typeface="+mj-ea"/>
                <a:cs typeface="+mj-cs"/>
              </a:defRPr>
            </a:lvl1pPr>
          </a:lstStyle>
          <a:p>
            <a:pPr marL="342900" indent="-342900" algn="just">
              <a:buFont typeface="Arial" panose="020B0604020202020204" pitchFamily="34" charset="0"/>
              <a:buChar char="•"/>
            </a:pPr>
            <a:r>
              <a:rPr lang="fr-CA" sz="2400" dirty="0" err="1"/>
              <a:t>We</a:t>
            </a:r>
            <a:r>
              <a:rPr lang="fr-CA" sz="2400" dirty="0"/>
              <a:t> </a:t>
            </a:r>
            <a:r>
              <a:rPr lang="fr-CA" sz="2400" dirty="0" err="1"/>
              <a:t>thank</a:t>
            </a:r>
            <a:r>
              <a:rPr lang="fr-CA" sz="2400" dirty="0"/>
              <a:t> Ms. Nandi </a:t>
            </a:r>
            <a:r>
              <a:rPr lang="fr-CA" sz="2400" dirty="0" err="1"/>
              <a:t>Belinsky</a:t>
            </a:r>
            <a:r>
              <a:rPr lang="fr-CA" sz="2400" dirty="0"/>
              <a:t> for </a:t>
            </a:r>
            <a:r>
              <a:rPr lang="fr-CA" sz="2400" dirty="0" err="1"/>
              <a:t>proofreading</a:t>
            </a:r>
            <a:r>
              <a:rPr lang="fr-CA" sz="2400" dirty="0"/>
              <a:t> and Ms. </a:t>
            </a:r>
            <a:r>
              <a:rPr lang="fr-CA" sz="2400" dirty="0" err="1"/>
              <a:t>Genevieve</a:t>
            </a:r>
            <a:r>
              <a:rPr lang="fr-CA" sz="2400" dirty="0"/>
              <a:t> Gore for help in </a:t>
            </a:r>
            <a:r>
              <a:rPr lang="fr-CA" sz="2400" dirty="0" err="1"/>
              <a:t>conducting</a:t>
            </a:r>
            <a:r>
              <a:rPr lang="fr-CA" sz="2400" dirty="0"/>
              <a:t> the </a:t>
            </a:r>
            <a:r>
              <a:rPr lang="fr-CA" sz="2400" dirty="0" err="1"/>
              <a:t>literature</a:t>
            </a:r>
            <a:r>
              <a:rPr lang="fr-CA" sz="2400" dirty="0"/>
              <a:t> </a:t>
            </a:r>
            <a:r>
              <a:rPr lang="fr-CA" sz="2400" dirty="0" err="1"/>
              <a:t>search</a:t>
            </a:r>
            <a:r>
              <a:rPr lang="fr-CA" sz="2400" dirty="0"/>
              <a:t>.</a:t>
            </a:r>
          </a:p>
          <a:p>
            <a:pPr marL="342900" indent="-342900" algn="just">
              <a:buFont typeface="Arial" panose="020B0604020202020204" pitchFamily="34" charset="0"/>
              <a:buChar char="•"/>
            </a:pPr>
            <a:r>
              <a:rPr lang="fr-CA" sz="2400" dirty="0"/>
              <a:t>This </a:t>
            </a:r>
            <a:r>
              <a:rPr lang="fr-CA" sz="2400" dirty="0" err="1"/>
              <a:t>work</a:t>
            </a:r>
            <a:r>
              <a:rPr lang="fr-CA" sz="2400" dirty="0"/>
              <a:t> </a:t>
            </a:r>
            <a:r>
              <a:rPr lang="fr-CA" sz="2400" dirty="0" err="1"/>
              <a:t>was</a:t>
            </a:r>
            <a:r>
              <a:rPr lang="fr-CA" sz="2400" dirty="0"/>
              <a:t> </a:t>
            </a:r>
            <a:r>
              <a:rPr lang="fr-CA" sz="2400" dirty="0" err="1"/>
              <a:t>funded</a:t>
            </a:r>
            <a:r>
              <a:rPr lang="fr-CA" sz="2400" dirty="0"/>
              <a:t> by CIHR </a:t>
            </a:r>
            <a:r>
              <a:rPr lang="fr-CA" sz="2400" dirty="0" err="1"/>
              <a:t>grant</a:t>
            </a:r>
            <a:r>
              <a:rPr lang="fr-CA" sz="2400" dirty="0"/>
              <a:t> #PJT 153149.</a:t>
            </a:r>
            <a:endParaRPr lang="en-CA" sz="2400" dirty="0"/>
          </a:p>
        </p:txBody>
      </p:sp>
      <p:pic>
        <p:nvPicPr>
          <p:cNvPr id="9" name="Picture 8" descr="A picture containing drawing&#10;&#10;Description automatically generated">
            <a:extLst>
              <a:ext uri="{FF2B5EF4-FFF2-40B4-BE49-F238E27FC236}">
                <a16:creationId xmlns:a16="http://schemas.microsoft.com/office/drawing/2014/main" id="{34A6707D-F47D-6F4B-813D-3D0FA5C327A9}"/>
              </a:ext>
            </a:extLst>
          </p:cNvPr>
          <p:cNvPicPr>
            <a:picLocks noChangeAspect="1"/>
          </p:cNvPicPr>
          <p:nvPr/>
        </p:nvPicPr>
        <p:blipFill>
          <a:blip r:embed="rId7"/>
          <a:stretch>
            <a:fillRect/>
          </a:stretch>
        </p:blipFill>
        <p:spPr>
          <a:xfrm>
            <a:off x="27540000" y="29160000"/>
            <a:ext cx="4221820" cy="2520000"/>
          </a:xfrm>
          <a:prstGeom prst="rect">
            <a:avLst/>
          </a:prstGeom>
        </p:spPr>
      </p:pic>
      <p:pic>
        <p:nvPicPr>
          <p:cNvPr id="6" name="Picture 5" descr="A picture containing wheel&#10;&#10;Description automatically generated">
            <a:extLst>
              <a:ext uri="{FF2B5EF4-FFF2-40B4-BE49-F238E27FC236}">
                <a16:creationId xmlns:a16="http://schemas.microsoft.com/office/drawing/2014/main" id="{2C19DF48-0C4E-3D4B-A3E9-35DD22116914}"/>
              </a:ext>
            </a:extLst>
          </p:cNvPr>
          <p:cNvPicPr>
            <a:picLocks noChangeAspect="1"/>
          </p:cNvPicPr>
          <p:nvPr/>
        </p:nvPicPr>
        <p:blipFill>
          <a:blip r:embed="rId8"/>
          <a:stretch>
            <a:fillRect/>
          </a:stretch>
        </p:blipFill>
        <p:spPr>
          <a:xfrm>
            <a:off x="20210192" y="29160000"/>
            <a:ext cx="3506087" cy="2520000"/>
          </a:xfrm>
          <a:prstGeom prst="rect">
            <a:avLst/>
          </a:prstGeom>
        </p:spPr>
      </p:pic>
      <p:pic>
        <p:nvPicPr>
          <p:cNvPr id="17" name="Picture 16" descr="A close up of a logo&#10;&#10;Description automatically generated">
            <a:extLst>
              <a:ext uri="{FF2B5EF4-FFF2-40B4-BE49-F238E27FC236}">
                <a16:creationId xmlns:a16="http://schemas.microsoft.com/office/drawing/2014/main" id="{13126344-64B2-AB46-8075-12E372495217}"/>
              </a:ext>
            </a:extLst>
          </p:cNvPr>
          <p:cNvPicPr>
            <a:picLocks noChangeAspect="1"/>
          </p:cNvPicPr>
          <p:nvPr/>
        </p:nvPicPr>
        <p:blipFill rotWithShape="1">
          <a:blip r:embed="rId9"/>
          <a:srcRect t="18445" b="20087"/>
          <a:stretch/>
        </p:blipFill>
        <p:spPr>
          <a:xfrm>
            <a:off x="23649514" y="29712967"/>
            <a:ext cx="4490148" cy="1548000"/>
          </a:xfrm>
          <a:prstGeom prst="rect">
            <a:avLst/>
          </a:prstGeom>
        </p:spPr>
      </p:pic>
      <p:pic>
        <p:nvPicPr>
          <p:cNvPr id="23" name="Picture 22" descr="A picture containing drawing&#10;&#10;Description automatically generated">
            <a:extLst>
              <a:ext uri="{FF2B5EF4-FFF2-40B4-BE49-F238E27FC236}">
                <a16:creationId xmlns:a16="http://schemas.microsoft.com/office/drawing/2014/main" id="{D392F5AF-84CD-BB41-8DF6-86604DF296F0}"/>
              </a:ext>
            </a:extLst>
          </p:cNvPr>
          <p:cNvPicPr>
            <a:picLocks noChangeAspect="1"/>
          </p:cNvPicPr>
          <p:nvPr/>
        </p:nvPicPr>
        <p:blipFill rotWithShape="1">
          <a:blip r:embed="rId10"/>
          <a:srcRect l="45168"/>
          <a:stretch/>
        </p:blipFill>
        <p:spPr>
          <a:xfrm>
            <a:off x="15807259" y="29757064"/>
            <a:ext cx="4264382" cy="1332000"/>
          </a:xfrm>
          <a:prstGeom prst="rect">
            <a:avLst/>
          </a:prstGeom>
        </p:spPr>
      </p:pic>
    </p:spTree>
    <p:extLst>
      <p:ext uri="{BB962C8B-B14F-4D97-AF65-F5344CB8AC3E}">
        <p14:creationId xmlns:p14="http://schemas.microsoft.com/office/powerpoint/2010/main" val="2220029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8517</TotalTime>
  <Words>2633</Words>
  <Application>Microsoft Macintosh PowerPoint</Application>
  <PresentationFormat>Custom</PresentationFormat>
  <Paragraphs>433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Karellis</dc:creator>
  <cp:lastModifiedBy>Angela Karellis</cp:lastModifiedBy>
  <cp:revision>86</cp:revision>
  <dcterms:created xsi:type="dcterms:W3CDTF">2020-06-08T12:37:39Z</dcterms:created>
  <dcterms:modified xsi:type="dcterms:W3CDTF">2020-06-25T13:10:33Z</dcterms:modified>
</cp:coreProperties>
</file>